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notesMasterIdLst>
    <p:notesMasterId r:id="rId25"/>
  </p:notesMasterIdLst>
  <p:sldIdLst>
    <p:sldId id="256" r:id="rId2"/>
    <p:sldId id="2238" r:id="rId3"/>
    <p:sldId id="2258" r:id="rId4"/>
    <p:sldId id="2240" r:id="rId5"/>
    <p:sldId id="2256" r:id="rId6"/>
    <p:sldId id="2239" r:id="rId7"/>
    <p:sldId id="261" r:id="rId8"/>
    <p:sldId id="2241" r:id="rId9"/>
    <p:sldId id="2242" r:id="rId10"/>
    <p:sldId id="260" r:id="rId11"/>
    <p:sldId id="2259" r:id="rId12"/>
    <p:sldId id="2244" r:id="rId13"/>
    <p:sldId id="2248" r:id="rId14"/>
    <p:sldId id="2245" r:id="rId15"/>
    <p:sldId id="2247" r:id="rId16"/>
    <p:sldId id="2243" r:id="rId17"/>
    <p:sldId id="2260" r:id="rId18"/>
    <p:sldId id="2249" r:id="rId19"/>
    <p:sldId id="2251" r:id="rId20"/>
    <p:sldId id="2252" r:id="rId21"/>
    <p:sldId id="2257" r:id="rId22"/>
    <p:sldId id="2253" r:id="rId23"/>
    <p:sldId id="2254" r:id="rId24"/>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7CD2"/>
    <a:srgbClr val="FF9797"/>
    <a:srgbClr val="C1A9CF"/>
    <a:srgbClr val="FF5B5B"/>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44853" autoAdjust="0"/>
  </p:normalViewPr>
  <p:slideViewPr>
    <p:cSldViewPr snapToGrid="0">
      <p:cViewPr varScale="1">
        <p:scale>
          <a:sx n="35" d="100"/>
          <a:sy n="35" d="100"/>
        </p:scale>
        <p:origin x="1941"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826418-6BCE-4658-8CA7-B870264DC0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92C033-5127-4488-9E70-8BF720E0ECA2}">
      <dgm:prSet/>
      <dgm:spPr/>
      <dgm:t>
        <a:bodyPr/>
        <a:lstStyle/>
        <a:p>
          <a:pPr>
            <a:defRPr cap="all"/>
          </a:pPr>
          <a:r>
            <a:rPr lang="en-AU" dirty="0"/>
            <a:t>Brief intro</a:t>
          </a:r>
          <a:endParaRPr lang="en-US" dirty="0"/>
        </a:p>
      </dgm:t>
    </dgm:pt>
    <dgm:pt modelId="{EC58E6B4-AEB5-42B2-B0EB-A548A1F0D9C1}" type="parTrans" cxnId="{6EADCC82-CEA6-4D45-9B5E-59482E3BE514}">
      <dgm:prSet/>
      <dgm:spPr/>
      <dgm:t>
        <a:bodyPr/>
        <a:lstStyle/>
        <a:p>
          <a:endParaRPr lang="en-US"/>
        </a:p>
      </dgm:t>
    </dgm:pt>
    <dgm:pt modelId="{991D734D-3581-4A8E-B26B-EF0EF05F3583}" type="sibTrans" cxnId="{6EADCC82-CEA6-4D45-9B5E-59482E3BE514}">
      <dgm:prSet/>
      <dgm:spPr/>
      <dgm:t>
        <a:bodyPr/>
        <a:lstStyle/>
        <a:p>
          <a:endParaRPr lang="en-US"/>
        </a:p>
      </dgm:t>
    </dgm:pt>
    <dgm:pt modelId="{B6771F1A-2CCD-491E-846F-49D7535C8B36}">
      <dgm:prSet/>
      <dgm:spPr/>
      <dgm:t>
        <a:bodyPr/>
        <a:lstStyle/>
        <a:p>
          <a:pPr>
            <a:defRPr cap="all"/>
          </a:pPr>
          <a:r>
            <a:rPr lang="en-AU" dirty="0"/>
            <a:t>Key FEATURES</a:t>
          </a:r>
          <a:endParaRPr lang="en-US" dirty="0"/>
        </a:p>
      </dgm:t>
    </dgm:pt>
    <dgm:pt modelId="{BB60118A-3001-4CF8-BBCC-2B165D5F2211}" type="parTrans" cxnId="{9FF341D0-F54A-44B8-A1ED-6A58F97B6197}">
      <dgm:prSet/>
      <dgm:spPr/>
      <dgm:t>
        <a:bodyPr/>
        <a:lstStyle/>
        <a:p>
          <a:endParaRPr lang="en-US"/>
        </a:p>
      </dgm:t>
    </dgm:pt>
    <dgm:pt modelId="{A0E06FB4-1339-4A2B-B155-4C05D0371357}" type="sibTrans" cxnId="{9FF341D0-F54A-44B8-A1ED-6A58F97B6197}">
      <dgm:prSet/>
      <dgm:spPr/>
      <dgm:t>
        <a:bodyPr/>
        <a:lstStyle/>
        <a:p>
          <a:endParaRPr lang="en-US"/>
        </a:p>
      </dgm:t>
    </dgm:pt>
    <dgm:pt modelId="{DE644A90-80CE-46F5-B1F9-26C8E043CF0A}">
      <dgm:prSet/>
      <dgm:spPr/>
      <dgm:t>
        <a:bodyPr/>
        <a:lstStyle/>
        <a:p>
          <a:pPr>
            <a:defRPr cap="all"/>
          </a:pPr>
          <a:r>
            <a:rPr lang="en-AU" dirty="0"/>
            <a:t>3 Lessons</a:t>
          </a:r>
          <a:endParaRPr lang="en-US" dirty="0"/>
        </a:p>
      </dgm:t>
    </dgm:pt>
    <dgm:pt modelId="{377B9FBF-BABD-4E63-B453-15245E9688E7}" type="parTrans" cxnId="{CF6BBD70-5F8B-4EEE-9B68-63EB8C6A2429}">
      <dgm:prSet/>
      <dgm:spPr/>
      <dgm:t>
        <a:bodyPr/>
        <a:lstStyle/>
        <a:p>
          <a:endParaRPr lang="en-US"/>
        </a:p>
      </dgm:t>
    </dgm:pt>
    <dgm:pt modelId="{2D2A0C42-3272-4232-96E4-71A150137D2E}" type="sibTrans" cxnId="{CF6BBD70-5F8B-4EEE-9B68-63EB8C6A2429}">
      <dgm:prSet/>
      <dgm:spPr/>
      <dgm:t>
        <a:bodyPr/>
        <a:lstStyle/>
        <a:p>
          <a:endParaRPr lang="en-US"/>
        </a:p>
      </dgm:t>
    </dgm:pt>
    <dgm:pt modelId="{097EEFDE-1F92-4511-A758-BB7893663622}">
      <dgm:prSet/>
      <dgm:spPr/>
      <dgm:t>
        <a:bodyPr/>
        <a:lstStyle/>
        <a:p>
          <a:pPr>
            <a:defRPr cap="all"/>
          </a:pPr>
          <a:r>
            <a:rPr lang="en-AU"/>
            <a:t>Resources</a:t>
          </a:r>
          <a:endParaRPr lang="en-US"/>
        </a:p>
      </dgm:t>
    </dgm:pt>
    <dgm:pt modelId="{B53DA9B3-F7B0-4019-9B85-FCFFCA40AA6F}" type="parTrans" cxnId="{F2B14216-0BD9-498C-BD0C-57C620B121E8}">
      <dgm:prSet/>
      <dgm:spPr/>
      <dgm:t>
        <a:bodyPr/>
        <a:lstStyle/>
        <a:p>
          <a:endParaRPr lang="en-US"/>
        </a:p>
      </dgm:t>
    </dgm:pt>
    <dgm:pt modelId="{BE04F1D9-ECF7-443B-BFFD-802C03170F7A}" type="sibTrans" cxnId="{F2B14216-0BD9-498C-BD0C-57C620B121E8}">
      <dgm:prSet/>
      <dgm:spPr/>
      <dgm:t>
        <a:bodyPr/>
        <a:lstStyle/>
        <a:p>
          <a:endParaRPr lang="en-US"/>
        </a:p>
      </dgm:t>
    </dgm:pt>
    <dgm:pt modelId="{6DBC4FDD-012C-4EC7-B476-F2D4DDC2BA45}">
      <dgm:prSet/>
      <dgm:spPr/>
      <dgm:t>
        <a:bodyPr/>
        <a:lstStyle/>
        <a:p>
          <a:pPr>
            <a:defRPr cap="all"/>
          </a:pPr>
          <a:r>
            <a:rPr lang="en-AU"/>
            <a:t>Questions </a:t>
          </a:r>
          <a:endParaRPr lang="en-US"/>
        </a:p>
      </dgm:t>
    </dgm:pt>
    <dgm:pt modelId="{2425E0C4-6EB2-49B1-849B-C6475CF5FE4A}" type="parTrans" cxnId="{D81277C4-C82E-44C4-A3AB-F651030B7AEF}">
      <dgm:prSet/>
      <dgm:spPr/>
      <dgm:t>
        <a:bodyPr/>
        <a:lstStyle/>
        <a:p>
          <a:endParaRPr lang="en-US"/>
        </a:p>
      </dgm:t>
    </dgm:pt>
    <dgm:pt modelId="{0F7CEA82-31E1-4BD9-9470-D234C6B12584}" type="sibTrans" cxnId="{D81277C4-C82E-44C4-A3AB-F651030B7AEF}">
      <dgm:prSet/>
      <dgm:spPr/>
      <dgm:t>
        <a:bodyPr/>
        <a:lstStyle/>
        <a:p>
          <a:endParaRPr lang="en-US"/>
        </a:p>
      </dgm:t>
    </dgm:pt>
    <dgm:pt modelId="{417C37A5-73E7-4A71-A568-0283DDAF2946}" type="pres">
      <dgm:prSet presAssocID="{17826418-6BCE-4658-8CA7-B870264DC044}" presName="root" presStyleCnt="0">
        <dgm:presLayoutVars>
          <dgm:dir/>
          <dgm:resizeHandles val="exact"/>
        </dgm:presLayoutVars>
      </dgm:prSet>
      <dgm:spPr/>
    </dgm:pt>
    <dgm:pt modelId="{E80EC304-A681-4185-BE62-378146F78CE9}" type="pres">
      <dgm:prSet presAssocID="{8492C033-5127-4488-9E70-8BF720E0ECA2}" presName="compNode" presStyleCnt="0"/>
      <dgm:spPr/>
    </dgm:pt>
    <dgm:pt modelId="{9439DA26-085B-4738-8438-7D5F1CBC6C4E}" type="pres">
      <dgm:prSet presAssocID="{8492C033-5127-4488-9E70-8BF720E0ECA2}" presName="iconBgRect" presStyleLbl="bgShp" presStyleIdx="0" presStyleCnt="5"/>
      <dgm:spPr>
        <a:solidFill>
          <a:srgbClr val="C1A9CF"/>
        </a:solidFill>
      </dgm:spPr>
    </dgm:pt>
    <dgm:pt modelId="{BDD8A1C2-2BC3-482A-A09B-26DAF816CADB}" type="pres">
      <dgm:prSet presAssocID="{8492C033-5127-4488-9E70-8BF720E0ECA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011D89BF-78AE-42C0-822F-3DA933515914}" type="pres">
      <dgm:prSet presAssocID="{8492C033-5127-4488-9E70-8BF720E0ECA2}" presName="spaceRect" presStyleCnt="0"/>
      <dgm:spPr/>
    </dgm:pt>
    <dgm:pt modelId="{D74FAE0B-B5CD-496A-84CF-6DC5D3FD3E1D}" type="pres">
      <dgm:prSet presAssocID="{8492C033-5127-4488-9E70-8BF720E0ECA2}" presName="textRect" presStyleLbl="revTx" presStyleIdx="0" presStyleCnt="5">
        <dgm:presLayoutVars>
          <dgm:chMax val="1"/>
          <dgm:chPref val="1"/>
        </dgm:presLayoutVars>
      </dgm:prSet>
      <dgm:spPr/>
    </dgm:pt>
    <dgm:pt modelId="{7CA9DC61-BCD8-4516-BE81-7CCC795E22AA}" type="pres">
      <dgm:prSet presAssocID="{991D734D-3581-4A8E-B26B-EF0EF05F3583}" presName="sibTrans" presStyleCnt="0"/>
      <dgm:spPr/>
    </dgm:pt>
    <dgm:pt modelId="{32EECD26-41C9-4699-846B-9760B540CD3D}" type="pres">
      <dgm:prSet presAssocID="{B6771F1A-2CCD-491E-846F-49D7535C8B36}" presName="compNode" presStyleCnt="0"/>
      <dgm:spPr/>
    </dgm:pt>
    <dgm:pt modelId="{E64676D5-1BFE-42A7-9190-8D62AB58AA25}" type="pres">
      <dgm:prSet presAssocID="{B6771F1A-2CCD-491E-846F-49D7535C8B36}" presName="iconBgRect" presStyleLbl="bgShp" presStyleIdx="1" presStyleCnt="5"/>
      <dgm:spPr>
        <a:solidFill>
          <a:srgbClr val="FF9797"/>
        </a:solidFill>
      </dgm:spPr>
    </dgm:pt>
    <dgm:pt modelId="{E8DA5DB5-80CB-4893-8489-11B7ACF230E3}" type="pres">
      <dgm:prSet presAssocID="{B6771F1A-2CCD-491E-846F-49D7535C8B3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87CBF72B-852C-4D40-B84C-47B58D6CDE43}" type="pres">
      <dgm:prSet presAssocID="{B6771F1A-2CCD-491E-846F-49D7535C8B36}" presName="spaceRect" presStyleCnt="0"/>
      <dgm:spPr/>
    </dgm:pt>
    <dgm:pt modelId="{CF80BD91-A23E-4336-885F-0AA983E0B950}" type="pres">
      <dgm:prSet presAssocID="{B6771F1A-2CCD-491E-846F-49D7535C8B36}" presName="textRect" presStyleLbl="revTx" presStyleIdx="1" presStyleCnt="5">
        <dgm:presLayoutVars>
          <dgm:chMax val="1"/>
          <dgm:chPref val="1"/>
        </dgm:presLayoutVars>
      </dgm:prSet>
      <dgm:spPr/>
    </dgm:pt>
    <dgm:pt modelId="{5EF831DA-00E2-44CA-834D-6F2822BEAE18}" type="pres">
      <dgm:prSet presAssocID="{A0E06FB4-1339-4A2B-B155-4C05D0371357}" presName="sibTrans" presStyleCnt="0"/>
      <dgm:spPr/>
    </dgm:pt>
    <dgm:pt modelId="{FACFE7A8-10E3-4FEC-9FBA-B04C12700E9A}" type="pres">
      <dgm:prSet presAssocID="{DE644A90-80CE-46F5-B1F9-26C8E043CF0A}" presName="compNode" presStyleCnt="0"/>
      <dgm:spPr/>
    </dgm:pt>
    <dgm:pt modelId="{57660232-F215-435E-A571-78EFFEF933F8}" type="pres">
      <dgm:prSet presAssocID="{DE644A90-80CE-46F5-B1F9-26C8E043CF0A}" presName="iconBgRect" presStyleLbl="bgShp" presStyleIdx="2" presStyleCnt="5"/>
      <dgm:spPr>
        <a:solidFill>
          <a:srgbClr val="002060"/>
        </a:solidFill>
      </dgm:spPr>
    </dgm:pt>
    <dgm:pt modelId="{78A2D713-6987-44C8-B5EC-F4858CF1FFD2}" type="pres">
      <dgm:prSet presAssocID="{DE644A90-80CE-46F5-B1F9-26C8E043CF0A}"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95B9FAFD-F0ED-4143-839C-3839B4876EC2}" type="pres">
      <dgm:prSet presAssocID="{DE644A90-80CE-46F5-B1F9-26C8E043CF0A}" presName="spaceRect" presStyleCnt="0"/>
      <dgm:spPr/>
    </dgm:pt>
    <dgm:pt modelId="{6F9EA8B3-6EC8-4DC1-A48E-8D5CD5125BB3}" type="pres">
      <dgm:prSet presAssocID="{DE644A90-80CE-46F5-B1F9-26C8E043CF0A}" presName="textRect" presStyleLbl="revTx" presStyleIdx="2" presStyleCnt="5">
        <dgm:presLayoutVars>
          <dgm:chMax val="1"/>
          <dgm:chPref val="1"/>
        </dgm:presLayoutVars>
      </dgm:prSet>
      <dgm:spPr/>
    </dgm:pt>
    <dgm:pt modelId="{FF0C010A-7A5C-415B-AA23-99580EA2D9B9}" type="pres">
      <dgm:prSet presAssocID="{2D2A0C42-3272-4232-96E4-71A150137D2E}" presName="sibTrans" presStyleCnt="0"/>
      <dgm:spPr/>
    </dgm:pt>
    <dgm:pt modelId="{409A81E7-9DA3-459F-808E-213B71DC9FCD}" type="pres">
      <dgm:prSet presAssocID="{097EEFDE-1F92-4511-A758-BB7893663622}" presName="compNode" presStyleCnt="0"/>
      <dgm:spPr/>
    </dgm:pt>
    <dgm:pt modelId="{25CB8F9B-0118-4DB5-9ECE-FFF8D03032E6}" type="pres">
      <dgm:prSet presAssocID="{097EEFDE-1F92-4511-A758-BB7893663622}" presName="iconBgRect" presStyleLbl="bgShp" presStyleIdx="3" presStyleCnt="5"/>
      <dgm:spPr>
        <a:solidFill>
          <a:srgbClr val="FF0000"/>
        </a:solidFill>
        <a:ln>
          <a:solidFill>
            <a:srgbClr val="FF0000"/>
          </a:solidFill>
        </a:ln>
      </dgm:spPr>
    </dgm:pt>
    <dgm:pt modelId="{81B3434D-AFE4-4386-A2F2-F57AF6DBBF08}" type="pres">
      <dgm:prSet presAssocID="{097EEFDE-1F92-4511-A758-BB78936636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3B517603-AABB-4526-A4AC-707C223124EA}" type="pres">
      <dgm:prSet presAssocID="{097EEFDE-1F92-4511-A758-BB7893663622}" presName="spaceRect" presStyleCnt="0"/>
      <dgm:spPr/>
    </dgm:pt>
    <dgm:pt modelId="{DCE6EFCC-9F77-489B-A7D1-53FE2F896980}" type="pres">
      <dgm:prSet presAssocID="{097EEFDE-1F92-4511-A758-BB7893663622}" presName="textRect" presStyleLbl="revTx" presStyleIdx="3" presStyleCnt="5">
        <dgm:presLayoutVars>
          <dgm:chMax val="1"/>
          <dgm:chPref val="1"/>
        </dgm:presLayoutVars>
      </dgm:prSet>
      <dgm:spPr/>
    </dgm:pt>
    <dgm:pt modelId="{AB321C3F-0881-4C46-BA97-A73FF89C7F2C}" type="pres">
      <dgm:prSet presAssocID="{BE04F1D9-ECF7-443B-BFFD-802C03170F7A}" presName="sibTrans" presStyleCnt="0"/>
      <dgm:spPr/>
    </dgm:pt>
    <dgm:pt modelId="{7F71B16C-2CBE-4926-BFA9-19ACB990F717}" type="pres">
      <dgm:prSet presAssocID="{6DBC4FDD-012C-4EC7-B476-F2D4DDC2BA45}" presName="compNode" presStyleCnt="0"/>
      <dgm:spPr/>
    </dgm:pt>
    <dgm:pt modelId="{9BE42F13-3EEA-4645-B4FA-72FF4B8A0D68}" type="pres">
      <dgm:prSet presAssocID="{6DBC4FDD-012C-4EC7-B476-F2D4DDC2BA45}" presName="iconBgRect" presStyleLbl="bgShp" presStyleIdx="4" presStyleCnt="5"/>
      <dgm:spPr>
        <a:solidFill>
          <a:srgbClr val="FFC000"/>
        </a:solidFill>
      </dgm:spPr>
    </dgm:pt>
    <dgm:pt modelId="{2B8EA7FE-D7F4-48AC-9512-0536EE524616}" type="pres">
      <dgm:prSet presAssocID="{6DBC4FDD-012C-4EC7-B476-F2D4DDC2BA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468C7C71-08A5-4306-8341-12364F2F6D30}" type="pres">
      <dgm:prSet presAssocID="{6DBC4FDD-012C-4EC7-B476-F2D4DDC2BA45}" presName="spaceRect" presStyleCnt="0"/>
      <dgm:spPr/>
    </dgm:pt>
    <dgm:pt modelId="{CB7791DD-0795-4541-AA70-A1F54ECA6491}" type="pres">
      <dgm:prSet presAssocID="{6DBC4FDD-012C-4EC7-B476-F2D4DDC2BA45}" presName="textRect" presStyleLbl="revTx" presStyleIdx="4" presStyleCnt="5">
        <dgm:presLayoutVars>
          <dgm:chMax val="1"/>
          <dgm:chPref val="1"/>
        </dgm:presLayoutVars>
      </dgm:prSet>
      <dgm:spPr/>
    </dgm:pt>
  </dgm:ptLst>
  <dgm:cxnLst>
    <dgm:cxn modelId="{F2B14216-0BD9-498C-BD0C-57C620B121E8}" srcId="{17826418-6BCE-4658-8CA7-B870264DC044}" destId="{097EEFDE-1F92-4511-A758-BB7893663622}" srcOrd="3" destOrd="0" parTransId="{B53DA9B3-F7B0-4019-9B85-FCFFCA40AA6F}" sibTransId="{BE04F1D9-ECF7-443B-BFFD-802C03170F7A}"/>
    <dgm:cxn modelId="{C2928F23-C5A7-487D-8DBD-F5BFC6FA1BD9}" type="presOf" srcId="{17826418-6BCE-4658-8CA7-B870264DC044}" destId="{417C37A5-73E7-4A71-A568-0283DDAF2946}" srcOrd="0" destOrd="0" presId="urn:microsoft.com/office/officeart/2018/5/layout/IconCircleLabelList"/>
    <dgm:cxn modelId="{8B1E5B3E-6A7A-4CA8-9E8A-D02177E190F1}" type="presOf" srcId="{8492C033-5127-4488-9E70-8BF720E0ECA2}" destId="{D74FAE0B-B5CD-496A-84CF-6DC5D3FD3E1D}" srcOrd="0" destOrd="0" presId="urn:microsoft.com/office/officeart/2018/5/layout/IconCircleLabelList"/>
    <dgm:cxn modelId="{7D979362-0E46-4276-A3CC-7ED6ED1CBFAF}" type="presOf" srcId="{B6771F1A-2CCD-491E-846F-49D7535C8B36}" destId="{CF80BD91-A23E-4336-885F-0AA983E0B950}" srcOrd="0" destOrd="0" presId="urn:microsoft.com/office/officeart/2018/5/layout/IconCircleLabelList"/>
    <dgm:cxn modelId="{53381144-584B-4FF7-A8FF-EE9528C9CAE8}" type="presOf" srcId="{097EEFDE-1F92-4511-A758-BB7893663622}" destId="{DCE6EFCC-9F77-489B-A7D1-53FE2F896980}" srcOrd="0" destOrd="0" presId="urn:microsoft.com/office/officeart/2018/5/layout/IconCircleLabelList"/>
    <dgm:cxn modelId="{CF6BBD70-5F8B-4EEE-9B68-63EB8C6A2429}" srcId="{17826418-6BCE-4658-8CA7-B870264DC044}" destId="{DE644A90-80CE-46F5-B1F9-26C8E043CF0A}" srcOrd="2" destOrd="0" parTransId="{377B9FBF-BABD-4E63-B453-15245E9688E7}" sibTransId="{2D2A0C42-3272-4232-96E4-71A150137D2E}"/>
    <dgm:cxn modelId="{6EADCC82-CEA6-4D45-9B5E-59482E3BE514}" srcId="{17826418-6BCE-4658-8CA7-B870264DC044}" destId="{8492C033-5127-4488-9E70-8BF720E0ECA2}" srcOrd="0" destOrd="0" parTransId="{EC58E6B4-AEB5-42B2-B0EB-A548A1F0D9C1}" sibTransId="{991D734D-3581-4A8E-B26B-EF0EF05F3583}"/>
    <dgm:cxn modelId="{8E5708B2-841E-4E7C-BD8E-66071BEA292B}" type="presOf" srcId="{6DBC4FDD-012C-4EC7-B476-F2D4DDC2BA45}" destId="{CB7791DD-0795-4541-AA70-A1F54ECA6491}" srcOrd="0" destOrd="0" presId="urn:microsoft.com/office/officeart/2018/5/layout/IconCircleLabelList"/>
    <dgm:cxn modelId="{D81277C4-C82E-44C4-A3AB-F651030B7AEF}" srcId="{17826418-6BCE-4658-8CA7-B870264DC044}" destId="{6DBC4FDD-012C-4EC7-B476-F2D4DDC2BA45}" srcOrd="4" destOrd="0" parTransId="{2425E0C4-6EB2-49B1-849B-C6475CF5FE4A}" sibTransId="{0F7CEA82-31E1-4BD9-9470-D234C6B12584}"/>
    <dgm:cxn modelId="{D7EC6FCE-D127-46D4-BD59-B252589EBC40}" type="presOf" srcId="{DE644A90-80CE-46F5-B1F9-26C8E043CF0A}" destId="{6F9EA8B3-6EC8-4DC1-A48E-8D5CD5125BB3}" srcOrd="0" destOrd="0" presId="urn:microsoft.com/office/officeart/2018/5/layout/IconCircleLabelList"/>
    <dgm:cxn modelId="{9FF341D0-F54A-44B8-A1ED-6A58F97B6197}" srcId="{17826418-6BCE-4658-8CA7-B870264DC044}" destId="{B6771F1A-2CCD-491E-846F-49D7535C8B36}" srcOrd="1" destOrd="0" parTransId="{BB60118A-3001-4CF8-BBCC-2B165D5F2211}" sibTransId="{A0E06FB4-1339-4A2B-B155-4C05D0371357}"/>
    <dgm:cxn modelId="{6C7C7C78-DBA8-4C45-BC41-ED81658F7D1C}" type="presParOf" srcId="{417C37A5-73E7-4A71-A568-0283DDAF2946}" destId="{E80EC304-A681-4185-BE62-378146F78CE9}" srcOrd="0" destOrd="0" presId="urn:microsoft.com/office/officeart/2018/5/layout/IconCircleLabelList"/>
    <dgm:cxn modelId="{DE3CF092-B369-4005-9045-ABDDD5C02297}" type="presParOf" srcId="{E80EC304-A681-4185-BE62-378146F78CE9}" destId="{9439DA26-085B-4738-8438-7D5F1CBC6C4E}" srcOrd="0" destOrd="0" presId="urn:microsoft.com/office/officeart/2018/5/layout/IconCircleLabelList"/>
    <dgm:cxn modelId="{D6BEF979-9E63-452C-AD4A-00141D2266B4}" type="presParOf" srcId="{E80EC304-A681-4185-BE62-378146F78CE9}" destId="{BDD8A1C2-2BC3-482A-A09B-26DAF816CADB}" srcOrd="1" destOrd="0" presId="urn:microsoft.com/office/officeart/2018/5/layout/IconCircleLabelList"/>
    <dgm:cxn modelId="{603522AF-15E6-4DFA-A6FD-B031DCB8AABE}" type="presParOf" srcId="{E80EC304-A681-4185-BE62-378146F78CE9}" destId="{011D89BF-78AE-42C0-822F-3DA933515914}" srcOrd="2" destOrd="0" presId="urn:microsoft.com/office/officeart/2018/5/layout/IconCircleLabelList"/>
    <dgm:cxn modelId="{928D0E42-756D-4073-9830-4AC4B29A6903}" type="presParOf" srcId="{E80EC304-A681-4185-BE62-378146F78CE9}" destId="{D74FAE0B-B5CD-496A-84CF-6DC5D3FD3E1D}" srcOrd="3" destOrd="0" presId="urn:microsoft.com/office/officeart/2018/5/layout/IconCircleLabelList"/>
    <dgm:cxn modelId="{1DB92E99-4941-4584-B7FE-2D9A53F5C73D}" type="presParOf" srcId="{417C37A5-73E7-4A71-A568-0283DDAF2946}" destId="{7CA9DC61-BCD8-4516-BE81-7CCC795E22AA}" srcOrd="1" destOrd="0" presId="urn:microsoft.com/office/officeart/2018/5/layout/IconCircleLabelList"/>
    <dgm:cxn modelId="{7E093026-BC68-4387-8AC5-1387793CE7FC}" type="presParOf" srcId="{417C37A5-73E7-4A71-A568-0283DDAF2946}" destId="{32EECD26-41C9-4699-846B-9760B540CD3D}" srcOrd="2" destOrd="0" presId="urn:microsoft.com/office/officeart/2018/5/layout/IconCircleLabelList"/>
    <dgm:cxn modelId="{5BC079DA-8F92-44C6-A710-3AC05F1C8417}" type="presParOf" srcId="{32EECD26-41C9-4699-846B-9760B540CD3D}" destId="{E64676D5-1BFE-42A7-9190-8D62AB58AA25}" srcOrd="0" destOrd="0" presId="urn:microsoft.com/office/officeart/2018/5/layout/IconCircleLabelList"/>
    <dgm:cxn modelId="{D648488F-D718-4AA9-B81C-8784740B937A}" type="presParOf" srcId="{32EECD26-41C9-4699-846B-9760B540CD3D}" destId="{E8DA5DB5-80CB-4893-8489-11B7ACF230E3}" srcOrd="1" destOrd="0" presId="urn:microsoft.com/office/officeart/2018/5/layout/IconCircleLabelList"/>
    <dgm:cxn modelId="{17EBDEFC-6F60-4659-A260-2ECC8EA278AB}" type="presParOf" srcId="{32EECD26-41C9-4699-846B-9760B540CD3D}" destId="{87CBF72B-852C-4D40-B84C-47B58D6CDE43}" srcOrd="2" destOrd="0" presId="urn:microsoft.com/office/officeart/2018/5/layout/IconCircleLabelList"/>
    <dgm:cxn modelId="{818519F7-9629-41EC-9E9D-1C9AB814B8F7}" type="presParOf" srcId="{32EECD26-41C9-4699-846B-9760B540CD3D}" destId="{CF80BD91-A23E-4336-885F-0AA983E0B950}" srcOrd="3" destOrd="0" presId="urn:microsoft.com/office/officeart/2018/5/layout/IconCircleLabelList"/>
    <dgm:cxn modelId="{1FD14E56-F6AA-4D1A-813A-63EC396D3936}" type="presParOf" srcId="{417C37A5-73E7-4A71-A568-0283DDAF2946}" destId="{5EF831DA-00E2-44CA-834D-6F2822BEAE18}" srcOrd="3" destOrd="0" presId="urn:microsoft.com/office/officeart/2018/5/layout/IconCircleLabelList"/>
    <dgm:cxn modelId="{F4F05C6E-5771-4846-AA80-8D2FF4D89E2D}" type="presParOf" srcId="{417C37A5-73E7-4A71-A568-0283DDAF2946}" destId="{FACFE7A8-10E3-4FEC-9FBA-B04C12700E9A}" srcOrd="4" destOrd="0" presId="urn:microsoft.com/office/officeart/2018/5/layout/IconCircleLabelList"/>
    <dgm:cxn modelId="{C0925657-53E8-4A32-A049-B6794B3BAC0D}" type="presParOf" srcId="{FACFE7A8-10E3-4FEC-9FBA-B04C12700E9A}" destId="{57660232-F215-435E-A571-78EFFEF933F8}" srcOrd="0" destOrd="0" presId="urn:microsoft.com/office/officeart/2018/5/layout/IconCircleLabelList"/>
    <dgm:cxn modelId="{B3F0D738-3891-4112-AC8B-E7D1CD822DD2}" type="presParOf" srcId="{FACFE7A8-10E3-4FEC-9FBA-B04C12700E9A}" destId="{78A2D713-6987-44C8-B5EC-F4858CF1FFD2}" srcOrd="1" destOrd="0" presId="urn:microsoft.com/office/officeart/2018/5/layout/IconCircleLabelList"/>
    <dgm:cxn modelId="{0F955DE4-F2C6-47BF-BB13-ADD67F506C6E}" type="presParOf" srcId="{FACFE7A8-10E3-4FEC-9FBA-B04C12700E9A}" destId="{95B9FAFD-F0ED-4143-839C-3839B4876EC2}" srcOrd="2" destOrd="0" presId="urn:microsoft.com/office/officeart/2018/5/layout/IconCircleLabelList"/>
    <dgm:cxn modelId="{B5D562CC-088E-4768-8FF3-6E13E2FB136B}" type="presParOf" srcId="{FACFE7A8-10E3-4FEC-9FBA-B04C12700E9A}" destId="{6F9EA8B3-6EC8-4DC1-A48E-8D5CD5125BB3}" srcOrd="3" destOrd="0" presId="urn:microsoft.com/office/officeart/2018/5/layout/IconCircleLabelList"/>
    <dgm:cxn modelId="{18373A99-0373-4D83-95A7-DFF3E8D47EBC}" type="presParOf" srcId="{417C37A5-73E7-4A71-A568-0283DDAF2946}" destId="{FF0C010A-7A5C-415B-AA23-99580EA2D9B9}" srcOrd="5" destOrd="0" presId="urn:microsoft.com/office/officeart/2018/5/layout/IconCircleLabelList"/>
    <dgm:cxn modelId="{D99ED527-4AEC-4DE2-94E0-6DEB883D3019}" type="presParOf" srcId="{417C37A5-73E7-4A71-A568-0283DDAF2946}" destId="{409A81E7-9DA3-459F-808E-213B71DC9FCD}" srcOrd="6" destOrd="0" presId="urn:microsoft.com/office/officeart/2018/5/layout/IconCircleLabelList"/>
    <dgm:cxn modelId="{59C6AF6A-4254-4E50-B5C1-5E4B84FE6990}" type="presParOf" srcId="{409A81E7-9DA3-459F-808E-213B71DC9FCD}" destId="{25CB8F9B-0118-4DB5-9ECE-FFF8D03032E6}" srcOrd="0" destOrd="0" presId="urn:microsoft.com/office/officeart/2018/5/layout/IconCircleLabelList"/>
    <dgm:cxn modelId="{D82D3152-B9D7-4B22-9955-8C4E090549F0}" type="presParOf" srcId="{409A81E7-9DA3-459F-808E-213B71DC9FCD}" destId="{81B3434D-AFE4-4386-A2F2-F57AF6DBBF08}" srcOrd="1" destOrd="0" presId="urn:microsoft.com/office/officeart/2018/5/layout/IconCircleLabelList"/>
    <dgm:cxn modelId="{F05BB2BA-C246-4E64-B9ED-D3FD8C42ADC2}" type="presParOf" srcId="{409A81E7-9DA3-459F-808E-213B71DC9FCD}" destId="{3B517603-AABB-4526-A4AC-707C223124EA}" srcOrd="2" destOrd="0" presId="urn:microsoft.com/office/officeart/2018/5/layout/IconCircleLabelList"/>
    <dgm:cxn modelId="{09ACC05A-B870-447E-883A-50C6C95EE341}" type="presParOf" srcId="{409A81E7-9DA3-459F-808E-213B71DC9FCD}" destId="{DCE6EFCC-9F77-489B-A7D1-53FE2F896980}" srcOrd="3" destOrd="0" presId="urn:microsoft.com/office/officeart/2018/5/layout/IconCircleLabelList"/>
    <dgm:cxn modelId="{1F76BC14-70AD-4ABF-9292-2690FC567FEF}" type="presParOf" srcId="{417C37A5-73E7-4A71-A568-0283DDAF2946}" destId="{AB321C3F-0881-4C46-BA97-A73FF89C7F2C}" srcOrd="7" destOrd="0" presId="urn:microsoft.com/office/officeart/2018/5/layout/IconCircleLabelList"/>
    <dgm:cxn modelId="{28783D5B-0C23-43DB-A2A6-70F6B049CA06}" type="presParOf" srcId="{417C37A5-73E7-4A71-A568-0283DDAF2946}" destId="{7F71B16C-2CBE-4926-BFA9-19ACB990F717}" srcOrd="8" destOrd="0" presId="urn:microsoft.com/office/officeart/2018/5/layout/IconCircleLabelList"/>
    <dgm:cxn modelId="{C9892E96-6B05-4722-926A-64617A2BECBE}" type="presParOf" srcId="{7F71B16C-2CBE-4926-BFA9-19ACB990F717}" destId="{9BE42F13-3EEA-4645-B4FA-72FF4B8A0D68}" srcOrd="0" destOrd="0" presId="urn:microsoft.com/office/officeart/2018/5/layout/IconCircleLabelList"/>
    <dgm:cxn modelId="{5B3F94A7-B4B3-4EFD-BFDB-3D623F60C7E5}" type="presParOf" srcId="{7F71B16C-2CBE-4926-BFA9-19ACB990F717}" destId="{2B8EA7FE-D7F4-48AC-9512-0536EE524616}" srcOrd="1" destOrd="0" presId="urn:microsoft.com/office/officeart/2018/5/layout/IconCircleLabelList"/>
    <dgm:cxn modelId="{38FA107A-7E6E-44A3-B32E-7C0F140986D8}" type="presParOf" srcId="{7F71B16C-2CBE-4926-BFA9-19ACB990F717}" destId="{468C7C71-08A5-4306-8341-12364F2F6D30}" srcOrd="2" destOrd="0" presId="urn:microsoft.com/office/officeart/2018/5/layout/IconCircleLabelList"/>
    <dgm:cxn modelId="{D5FEFE73-90C6-40C8-97C8-CBDBC3D3CC45}" type="presParOf" srcId="{7F71B16C-2CBE-4926-BFA9-19ACB990F717}" destId="{CB7791DD-0795-4541-AA70-A1F54ECA649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9DA26-085B-4738-8438-7D5F1CBC6C4E}">
      <dsp:nvSpPr>
        <dsp:cNvPr id="0" name=""/>
        <dsp:cNvSpPr/>
      </dsp:nvSpPr>
      <dsp:spPr>
        <a:xfrm>
          <a:off x="445708" y="1225710"/>
          <a:ext cx="1295682" cy="1295682"/>
        </a:xfrm>
        <a:prstGeom prst="ellipse">
          <a:avLst/>
        </a:prstGeom>
        <a:solidFill>
          <a:srgbClr val="C1A9CF"/>
        </a:solidFill>
        <a:ln>
          <a:noFill/>
        </a:ln>
        <a:effectLst/>
      </dsp:spPr>
      <dsp:style>
        <a:lnRef idx="0">
          <a:scrgbClr r="0" g="0" b="0"/>
        </a:lnRef>
        <a:fillRef idx="1">
          <a:scrgbClr r="0" g="0" b="0"/>
        </a:fillRef>
        <a:effectRef idx="0">
          <a:scrgbClr r="0" g="0" b="0"/>
        </a:effectRef>
        <a:fontRef idx="minor"/>
      </dsp:style>
    </dsp:sp>
    <dsp:sp modelId="{BDD8A1C2-2BC3-482A-A09B-26DAF816CADB}">
      <dsp:nvSpPr>
        <dsp:cNvPr id="0" name=""/>
        <dsp:cNvSpPr/>
      </dsp:nvSpPr>
      <dsp:spPr>
        <a:xfrm>
          <a:off x="721837" y="1501839"/>
          <a:ext cx="743424" cy="743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FAE0B-B5CD-496A-84CF-6DC5D3FD3E1D}">
      <dsp:nvSpPr>
        <dsp:cNvPr id="0" name=""/>
        <dsp:cNvSpPr/>
      </dsp:nvSpPr>
      <dsp:spPr>
        <a:xfrm>
          <a:off x="31515"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Brief intro</a:t>
          </a:r>
          <a:endParaRPr lang="en-US" sz="2400" kern="1200" dirty="0"/>
        </a:p>
      </dsp:txBody>
      <dsp:txXfrm>
        <a:off x="31515" y="2924966"/>
        <a:ext cx="2124069" cy="720000"/>
      </dsp:txXfrm>
    </dsp:sp>
    <dsp:sp modelId="{E64676D5-1BFE-42A7-9190-8D62AB58AA25}">
      <dsp:nvSpPr>
        <dsp:cNvPr id="0" name=""/>
        <dsp:cNvSpPr/>
      </dsp:nvSpPr>
      <dsp:spPr>
        <a:xfrm>
          <a:off x="2941490" y="1225710"/>
          <a:ext cx="1295682" cy="1295682"/>
        </a:xfrm>
        <a:prstGeom prst="ellipse">
          <a:avLst/>
        </a:prstGeom>
        <a:solidFill>
          <a:srgbClr val="FF9797"/>
        </a:solidFill>
        <a:ln>
          <a:noFill/>
        </a:ln>
        <a:effectLst/>
      </dsp:spPr>
      <dsp:style>
        <a:lnRef idx="0">
          <a:scrgbClr r="0" g="0" b="0"/>
        </a:lnRef>
        <a:fillRef idx="1">
          <a:scrgbClr r="0" g="0" b="0"/>
        </a:fillRef>
        <a:effectRef idx="0">
          <a:scrgbClr r="0" g="0" b="0"/>
        </a:effectRef>
        <a:fontRef idx="minor"/>
      </dsp:style>
    </dsp:sp>
    <dsp:sp modelId="{E8DA5DB5-80CB-4893-8489-11B7ACF230E3}">
      <dsp:nvSpPr>
        <dsp:cNvPr id="0" name=""/>
        <dsp:cNvSpPr/>
      </dsp:nvSpPr>
      <dsp:spPr>
        <a:xfrm>
          <a:off x="3217619" y="1501839"/>
          <a:ext cx="743424" cy="743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0BD91-A23E-4336-885F-0AA983E0B950}">
      <dsp:nvSpPr>
        <dsp:cNvPr id="0" name=""/>
        <dsp:cNvSpPr/>
      </dsp:nvSpPr>
      <dsp:spPr>
        <a:xfrm>
          <a:off x="2527296"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Key FEATURES</a:t>
          </a:r>
          <a:endParaRPr lang="en-US" sz="2400" kern="1200" dirty="0"/>
        </a:p>
      </dsp:txBody>
      <dsp:txXfrm>
        <a:off x="2527296" y="2924966"/>
        <a:ext cx="2124069" cy="720000"/>
      </dsp:txXfrm>
    </dsp:sp>
    <dsp:sp modelId="{57660232-F215-435E-A571-78EFFEF933F8}">
      <dsp:nvSpPr>
        <dsp:cNvPr id="0" name=""/>
        <dsp:cNvSpPr/>
      </dsp:nvSpPr>
      <dsp:spPr>
        <a:xfrm>
          <a:off x="5437272" y="1225710"/>
          <a:ext cx="1295682" cy="1295682"/>
        </a:xfrm>
        <a:prstGeom prst="ellipse">
          <a:avLst/>
        </a:prstGeom>
        <a:solidFill>
          <a:srgbClr val="002060"/>
        </a:solidFill>
        <a:ln>
          <a:noFill/>
        </a:ln>
        <a:effectLst/>
      </dsp:spPr>
      <dsp:style>
        <a:lnRef idx="0">
          <a:scrgbClr r="0" g="0" b="0"/>
        </a:lnRef>
        <a:fillRef idx="1">
          <a:scrgbClr r="0" g="0" b="0"/>
        </a:fillRef>
        <a:effectRef idx="0">
          <a:scrgbClr r="0" g="0" b="0"/>
        </a:effectRef>
        <a:fontRef idx="minor"/>
      </dsp:style>
    </dsp:sp>
    <dsp:sp modelId="{78A2D713-6987-44C8-B5EC-F4858CF1FFD2}">
      <dsp:nvSpPr>
        <dsp:cNvPr id="0" name=""/>
        <dsp:cNvSpPr/>
      </dsp:nvSpPr>
      <dsp:spPr>
        <a:xfrm>
          <a:off x="5713401" y="1501839"/>
          <a:ext cx="743424" cy="743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EA8B3-6EC8-4DC1-A48E-8D5CD5125BB3}">
      <dsp:nvSpPr>
        <dsp:cNvPr id="0" name=""/>
        <dsp:cNvSpPr/>
      </dsp:nvSpPr>
      <dsp:spPr>
        <a:xfrm>
          <a:off x="5023078"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3 Lessons</a:t>
          </a:r>
          <a:endParaRPr lang="en-US" sz="2400" kern="1200" dirty="0"/>
        </a:p>
      </dsp:txBody>
      <dsp:txXfrm>
        <a:off x="5023078" y="2924966"/>
        <a:ext cx="2124069" cy="720000"/>
      </dsp:txXfrm>
    </dsp:sp>
    <dsp:sp modelId="{25CB8F9B-0118-4DB5-9ECE-FFF8D03032E6}">
      <dsp:nvSpPr>
        <dsp:cNvPr id="0" name=""/>
        <dsp:cNvSpPr/>
      </dsp:nvSpPr>
      <dsp:spPr>
        <a:xfrm>
          <a:off x="7933054" y="1225710"/>
          <a:ext cx="1295682" cy="1295682"/>
        </a:xfrm>
        <a:prstGeom prst="ellipse">
          <a:avLst/>
        </a:prstGeom>
        <a:solidFill>
          <a:srgbClr val="FF0000"/>
        </a:solidFill>
        <a:ln>
          <a:solidFill>
            <a:srgbClr val="FF0000"/>
          </a:solidFill>
        </a:ln>
        <a:effectLst/>
      </dsp:spPr>
      <dsp:style>
        <a:lnRef idx="0">
          <a:scrgbClr r="0" g="0" b="0"/>
        </a:lnRef>
        <a:fillRef idx="1">
          <a:scrgbClr r="0" g="0" b="0"/>
        </a:fillRef>
        <a:effectRef idx="0">
          <a:scrgbClr r="0" g="0" b="0"/>
        </a:effectRef>
        <a:fontRef idx="minor"/>
      </dsp:style>
    </dsp:sp>
    <dsp:sp modelId="{81B3434D-AFE4-4386-A2F2-F57AF6DBBF08}">
      <dsp:nvSpPr>
        <dsp:cNvPr id="0" name=""/>
        <dsp:cNvSpPr/>
      </dsp:nvSpPr>
      <dsp:spPr>
        <a:xfrm>
          <a:off x="8209183" y="1501839"/>
          <a:ext cx="743424" cy="743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6EFCC-9F77-489B-A7D1-53FE2F896980}">
      <dsp:nvSpPr>
        <dsp:cNvPr id="0" name=""/>
        <dsp:cNvSpPr/>
      </dsp:nvSpPr>
      <dsp:spPr>
        <a:xfrm>
          <a:off x="7518860"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a:t>Resources</a:t>
          </a:r>
          <a:endParaRPr lang="en-US" sz="2400" kern="1200"/>
        </a:p>
      </dsp:txBody>
      <dsp:txXfrm>
        <a:off x="7518860" y="2924966"/>
        <a:ext cx="2124069" cy="720000"/>
      </dsp:txXfrm>
    </dsp:sp>
    <dsp:sp modelId="{9BE42F13-3EEA-4645-B4FA-72FF4B8A0D68}">
      <dsp:nvSpPr>
        <dsp:cNvPr id="0" name=""/>
        <dsp:cNvSpPr/>
      </dsp:nvSpPr>
      <dsp:spPr>
        <a:xfrm>
          <a:off x="10428835" y="1225710"/>
          <a:ext cx="1295682" cy="1295682"/>
        </a:xfrm>
        <a:prstGeom prst="ellipse">
          <a:avLst/>
        </a:prstGeom>
        <a:solidFill>
          <a:srgbClr val="FFC000"/>
        </a:solidFill>
        <a:ln>
          <a:noFill/>
        </a:ln>
        <a:effectLst/>
      </dsp:spPr>
      <dsp:style>
        <a:lnRef idx="0">
          <a:scrgbClr r="0" g="0" b="0"/>
        </a:lnRef>
        <a:fillRef idx="1">
          <a:scrgbClr r="0" g="0" b="0"/>
        </a:fillRef>
        <a:effectRef idx="0">
          <a:scrgbClr r="0" g="0" b="0"/>
        </a:effectRef>
        <a:fontRef idx="minor"/>
      </dsp:style>
    </dsp:sp>
    <dsp:sp modelId="{2B8EA7FE-D7F4-48AC-9512-0536EE524616}">
      <dsp:nvSpPr>
        <dsp:cNvPr id="0" name=""/>
        <dsp:cNvSpPr/>
      </dsp:nvSpPr>
      <dsp:spPr>
        <a:xfrm>
          <a:off x="10704964" y="1501839"/>
          <a:ext cx="743424" cy="7434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791DD-0795-4541-AA70-A1F54ECA6491}">
      <dsp:nvSpPr>
        <dsp:cNvPr id="0" name=""/>
        <dsp:cNvSpPr/>
      </dsp:nvSpPr>
      <dsp:spPr>
        <a:xfrm>
          <a:off x="10014642"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a:t>Questions </a:t>
          </a:r>
          <a:endParaRPr lang="en-US" sz="2400" kern="1200"/>
        </a:p>
      </dsp:txBody>
      <dsp:txXfrm>
        <a:off x="10014642" y="2924966"/>
        <a:ext cx="212406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EB3A20D-C080-4549-973D-7E1C065DA86C}" type="datetimeFigureOut">
              <a:rPr lang="en-AU" smtClean="0"/>
              <a:t>20/05/2020</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5C561B5-3742-4E87-8E22-54FA4342A2E4}" type="slidenum">
              <a:rPr lang="en-AU" smtClean="0"/>
              <a:t>‹#›</a:t>
            </a:fld>
            <a:endParaRPr lang="en-AU"/>
          </a:p>
        </p:txBody>
      </p:sp>
    </p:spTree>
    <p:extLst>
      <p:ext uri="{BB962C8B-B14F-4D97-AF65-F5344CB8AC3E}">
        <p14:creationId xmlns:p14="http://schemas.microsoft.com/office/powerpoint/2010/main" val="254682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a:t>
            </a:fld>
            <a:endParaRPr lang="en-AU"/>
          </a:p>
        </p:txBody>
      </p:sp>
    </p:spTree>
    <p:extLst>
      <p:ext uri="{BB962C8B-B14F-4D97-AF65-F5344CB8AC3E}">
        <p14:creationId xmlns:p14="http://schemas.microsoft.com/office/powerpoint/2010/main" val="38963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Transitions are functions that interpret the plot data in order to somehow distribute it over a number of frames. We want to calculate the intermediary data states that ensure smooth transitions between states – also referred to as </a:t>
            </a:r>
            <a:r>
              <a:rPr lang="en-US" dirty="0" err="1"/>
              <a:t>tweening</a:t>
            </a:r>
            <a:r>
              <a:rPr lang="en-US" dirty="0"/>
              <a:t>. </a:t>
            </a:r>
          </a:p>
          <a:p>
            <a:endParaRPr lang="en-US" dirty="0"/>
          </a:p>
          <a:p>
            <a:r>
              <a:rPr lang="en-US" dirty="0"/>
              <a:t>Based on the descriptions provided in the documentation and my first simple exploration of </a:t>
            </a:r>
            <a:r>
              <a:rPr lang="en-US" dirty="0" err="1"/>
              <a:t>gganimate</a:t>
            </a:r>
            <a:r>
              <a:rPr lang="en-US" dirty="0"/>
              <a:t> I thought I knew which transition to choose right away but this actually took me a couple of tries and this had to due with the nature of my data. I will talk about this a bit more when I get to the 3 lessons.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a:lnSpc>
                <a:spcPts val="2849"/>
              </a:lnSpc>
            </a:pPr>
            <a:r>
              <a:rPr lang="en-US" sz="1200" dirty="0" err="1">
                <a:solidFill>
                  <a:srgbClr val="011638"/>
                </a:solidFill>
                <a:latin typeface="Roboto Mono Light Bold"/>
              </a:rPr>
              <a:t>transition_components</a:t>
            </a:r>
            <a:r>
              <a:rPr lang="en-US" sz="1200" dirty="0">
                <a:solidFill>
                  <a:srgbClr val="011638"/>
                </a:solidFill>
                <a:latin typeface="Roboto Mono Light Bold"/>
              </a:rPr>
              <a:t>()</a:t>
            </a:r>
          </a:p>
          <a:p>
            <a:pPr>
              <a:lnSpc>
                <a:spcPts val="2849"/>
              </a:lnSpc>
            </a:pPr>
            <a:r>
              <a:rPr lang="en-US" sz="1200" dirty="0">
                <a:solidFill>
                  <a:srgbClr val="011638"/>
                </a:solidFill>
                <a:latin typeface="Roboto Mono Light"/>
              </a:rPr>
              <a:t>This transition allows individual visual components to define their own "life-cycle". </a:t>
            </a:r>
            <a:r>
              <a:rPr lang="en-US" sz="1200" dirty="0" err="1">
                <a:solidFill>
                  <a:srgbClr val="011638"/>
                </a:solidFill>
                <a:latin typeface="Roboto Mono Light"/>
              </a:rPr>
              <a:t>Transition_components</a:t>
            </a:r>
            <a:r>
              <a:rPr lang="en-US" sz="1200" dirty="0">
                <a:solidFill>
                  <a:srgbClr val="011638"/>
                </a:solidFill>
                <a:latin typeface="Roboto Mono Light"/>
              </a:rPr>
              <a:t> instead allows each graphic element to animate through its own time series: This means that the final animation will not have any common "state" and "transition" phase as any component can be moving or static at any point in time. uses the group aesthetic of each layer to identify which rows in the input data correspond to the same graphic element and will therefore define stages in time that the element will animate 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12</a:t>
            </a:fld>
            <a:endParaRPr lang="en-AU"/>
          </a:p>
        </p:txBody>
      </p:sp>
    </p:spTree>
    <p:extLst>
      <p:ext uri="{BB962C8B-B14F-4D97-AF65-F5344CB8AC3E}">
        <p14:creationId xmlns:p14="http://schemas.microsoft.com/office/powerpoint/2010/main" val="33274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13</a:t>
            </a:fld>
            <a:endParaRPr lang="en-AU"/>
          </a:p>
        </p:txBody>
      </p:sp>
    </p:spTree>
    <p:extLst>
      <p:ext uri="{BB962C8B-B14F-4D97-AF65-F5344CB8AC3E}">
        <p14:creationId xmlns:p14="http://schemas.microsoft.com/office/powerpoint/2010/main" val="186272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14</a:t>
            </a:fld>
            <a:endParaRPr lang="en-AU"/>
          </a:p>
        </p:txBody>
      </p:sp>
    </p:spTree>
    <p:extLst>
      <p:ext uri="{BB962C8B-B14F-4D97-AF65-F5344CB8AC3E}">
        <p14:creationId xmlns:p14="http://schemas.microsoft.com/office/powerpoint/2010/main" val="394532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functions are responsible for modifying the state of appearing (entering) and disappearing (exiting) data, so that the animation can tween from and to the new state.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15</a:t>
            </a:fld>
            <a:endParaRPr lang="en-AU"/>
          </a:p>
        </p:txBody>
      </p:sp>
    </p:spTree>
    <p:extLst>
      <p:ext uri="{BB962C8B-B14F-4D97-AF65-F5344CB8AC3E}">
        <p14:creationId xmlns:p14="http://schemas.microsoft.com/office/powerpoint/2010/main" val="423143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16</a:t>
            </a:fld>
            <a:endParaRPr lang="en-AU"/>
          </a:p>
        </p:txBody>
      </p:sp>
    </p:spTree>
    <p:extLst>
      <p:ext uri="{BB962C8B-B14F-4D97-AF65-F5344CB8AC3E}">
        <p14:creationId xmlns:p14="http://schemas.microsoft.com/office/powerpoint/2010/main" val="194134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17</a:t>
            </a:fld>
            <a:endParaRPr lang="en-AU"/>
          </a:p>
        </p:txBody>
      </p:sp>
    </p:spTree>
    <p:extLst>
      <p:ext uri="{BB962C8B-B14F-4D97-AF65-F5344CB8AC3E}">
        <p14:creationId xmlns:p14="http://schemas.microsoft.com/office/powerpoint/2010/main" val="913118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18</a:t>
            </a:fld>
            <a:endParaRPr lang="en-AU"/>
          </a:p>
        </p:txBody>
      </p:sp>
    </p:spTree>
    <p:extLst>
      <p:ext uri="{BB962C8B-B14F-4D97-AF65-F5344CB8AC3E}">
        <p14:creationId xmlns:p14="http://schemas.microsoft.com/office/powerpoint/2010/main" val="3063703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19</a:t>
            </a:fld>
            <a:endParaRPr lang="en-AU"/>
          </a:p>
        </p:txBody>
      </p:sp>
    </p:spTree>
    <p:extLst>
      <p:ext uri="{BB962C8B-B14F-4D97-AF65-F5344CB8AC3E}">
        <p14:creationId xmlns:p14="http://schemas.microsoft.com/office/powerpoint/2010/main" val="344371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nSpc>
                <a:spcPts val="3049"/>
              </a:lnSpc>
            </a:pPr>
            <a:r>
              <a:rPr lang="en-US" sz="1200" dirty="0">
                <a:solidFill>
                  <a:srgbClr val="000000"/>
                </a:solidFill>
                <a:latin typeface="Calibri" panose="020F0502020204030204" pitchFamily="34" charset="0"/>
                <a:cs typeface="Calibri" panose="020F0502020204030204" pitchFamily="34" charset="0"/>
              </a:rPr>
              <a:t>Pay attention to the labels - </a:t>
            </a:r>
            <a:r>
              <a:rPr lang="en-US" sz="1200" dirty="0" err="1">
                <a:solidFill>
                  <a:srgbClr val="000000"/>
                </a:solidFill>
                <a:latin typeface="Calibri" panose="020F0502020204030204" pitchFamily="34" charset="0"/>
                <a:cs typeface="Calibri" panose="020F0502020204030204" pitchFamily="34" charset="0"/>
              </a:rPr>
              <a:t>gganimate</a:t>
            </a:r>
            <a:r>
              <a:rPr lang="en-US" sz="1200" dirty="0">
                <a:solidFill>
                  <a:srgbClr val="000000"/>
                </a:solidFill>
                <a:latin typeface="Calibri" panose="020F0502020204030204" pitchFamily="34" charset="0"/>
                <a:cs typeface="Calibri" panose="020F0502020204030204" pitchFamily="34" charset="0"/>
              </a:rPr>
              <a:t> makes the variables in the transition available for string literal interpretation. The exact wording changes from transition to transition. Error messaging doesn't always make it obvious so always check this if you're getting an error and can't see why. </a:t>
            </a:r>
          </a:p>
          <a:p>
            <a:pPr>
              <a:lnSpc>
                <a:spcPts val="3049"/>
              </a:lnSpc>
            </a:pPr>
            <a:endParaRPr lang="en-US" sz="1200" dirty="0">
              <a:solidFill>
                <a:srgbClr val="000000"/>
              </a:solidFill>
              <a:latin typeface="Calibri" panose="020F0502020204030204" pitchFamily="34" charset="0"/>
              <a:cs typeface="Calibri" panose="020F0502020204030204" pitchFamily="34" charset="0"/>
            </a:endParaRPr>
          </a:p>
          <a:p>
            <a:pPr>
              <a:lnSpc>
                <a:spcPts val="3049"/>
              </a:lnSpc>
            </a:pPr>
            <a:r>
              <a:rPr lang="en-US" sz="1200" dirty="0" err="1">
                <a:solidFill>
                  <a:srgbClr val="000000"/>
                </a:solidFill>
                <a:latin typeface="Calibri" panose="020F0502020204030204" pitchFamily="34" charset="0"/>
                <a:cs typeface="Calibri" panose="020F0502020204030204" pitchFamily="34" charset="0"/>
              </a:rPr>
              <a:t>frame_time</a:t>
            </a:r>
            <a:r>
              <a:rPr lang="en-US" sz="1200" dirty="0">
                <a:solidFill>
                  <a:srgbClr val="000000"/>
                </a:solidFill>
                <a:latin typeface="Calibri" panose="020F0502020204030204" pitchFamily="34" charset="0"/>
                <a:cs typeface="Calibri" panose="020F0502020204030204" pitchFamily="34" charset="0"/>
              </a:rPr>
              <a:t> </a:t>
            </a:r>
          </a:p>
          <a:p>
            <a:pPr>
              <a:lnSpc>
                <a:spcPts val="3049"/>
              </a:lnSpc>
            </a:pP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transition_time</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transition_components</a:t>
            </a:r>
            <a:r>
              <a:rPr lang="en-US" sz="1200" dirty="0">
                <a:solidFill>
                  <a:srgbClr val="000000"/>
                </a:solidFill>
                <a:latin typeface="Calibri" panose="020F0502020204030204" pitchFamily="34" charset="0"/>
                <a:cs typeface="Calibri" panose="020F0502020204030204" pitchFamily="34" charset="0"/>
              </a:rPr>
              <a:t>())</a:t>
            </a:r>
          </a:p>
          <a:p>
            <a:pPr>
              <a:lnSpc>
                <a:spcPts val="3049"/>
              </a:lnSpc>
            </a:pPr>
            <a:r>
              <a:rPr lang="en-US" sz="1200" dirty="0" err="1">
                <a:solidFill>
                  <a:srgbClr val="000000"/>
                </a:solidFill>
                <a:latin typeface="Calibri" panose="020F0502020204030204" pitchFamily="34" charset="0"/>
                <a:cs typeface="Calibri" panose="020F0502020204030204" pitchFamily="34" charset="0"/>
              </a:rPr>
              <a:t>frame_along</a:t>
            </a:r>
            <a:endParaRPr lang="en-US" sz="1200" dirty="0">
              <a:solidFill>
                <a:srgbClr val="000000"/>
              </a:solidFill>
              <a:latin typeface="Calibri" panose="020F0502020204030204" pitchFamily="34" charset="0"/>
              <a:cs typeface="Calibri" panose="020F0502020204030204" pitchFamily="34" charset="0"/>
            </a:endParaRPr>
          </a:p>
          <a:p>
            <a:pPr>
              <a:lnSpc>
                <a:spcPts val="3049"/>
              </a:lnSpc>
            </a:pP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transition_reveal</a:t>
            </a:r>
            <a:r>
              <a:rPr lang="en-US" sz="1200" dirty="0">
                <a:solidFill>
                  <a:srgbClr val="000000"/>
                </a:solidFill>
                <a:latin typeface="Calibri" panose="020F0502020204030204" pitchFamily="34" charset="0"/>
                <a:cs typeface="Calibri" panose="020F0502020204030204" pitchFamily="34"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20</a:t>
            </a:fld>
            <a:endParaRPr lang="en-AU"/>
          </a:p>
        </p:txBody>
      </p:sp>
    </p:spTree>
    <p:extLst>
      <p:ext uri="{BB962C8B-B14F-4D97-AF65-F5344CB8AC3E}">
        <p14:creationId xmlns:p14="http://schemas.microsoft.com/office/powerpoint/2010/main" val="3665831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21</a:t>
            </a:fld>
            <a:endParaRPr lang="en-AU"/>
          </a:p>
        </p:txBody>
      </p:sp>
    </p:spTree>
    <p:extLst>
      <p:ext uri="{BB962C8B-B14F-4D97-AF65-F5344CB8AC3E}">
        <p14:creationId xmlns:p14="http://schemas.microsoft.com/office/powerpoint/2010/main" val="10878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2</a:t>
            </a:fld>
            <a:endParaRPr lang="en-AU"/>
          </a:p>
        </p:txBody>
      </p:sp>
    </p:spTree>
    <p:extLst>
      <p:ext uri="{BB962C8B-B14F-4D97-AF65-F5344CB8AC3E}">
        <p14:creationId xmlns:p14="http://schemas.microsoft.com/office/powerpoint/2010/main" val="3828683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4</a:t>
            </a:fld>
            <a:endParaRPr lang="en-AU"/>
          </a:p>
        </p:txBody>
      </p:sp>
    </p:spTree>
    <p:extLst>
      <p:ext uri="{BB962C8B-B14F-4D97-AF65-F5344CB8AC3E}">
        <p14:creationId xmlns:p14="http://schemas.microsoft.com/office/powerpoint/2010/main" val="355240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5</a:t>
            </a:fld>
            <a:endParaRPr lang="en-AU"/>
          </a:p>
        </p:txBody>
      </p:sp>
    </p:spTree>
    <p:extLst>
      <p:ext uri="{BB962C8B-B14F-4D97-AF65-F5344CB8AC3E}">
        <p14:creationId xmlns:p14="http://schemas.microsoft.com/office/powerpoint/2010/main" val="304871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6</a:t>
            </a:fld>
            <a:endParaRPr lang="en-AU"/>
          </a:p>
        </p:txBody>
      </p:sp>
    </p:spTree>
    <p:extLst>
      <p:ext uri="{BB962C8B-B14F-4D97-AF65-F5344CB8AC3E}">
        <p14:creationId xmlns:p14="http://schemas.microsoft.com/office/powerpoint/2010/main" val="189008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key point here is to highlight important changes in the data over the variable which is driving the animation.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7</a:t>
            </a:fld>
            <a:endParaRPr lang="en-AU"/>
          </a:p>
        </p:txBody>
      </p:sp>
    </p:spTree>
    <p:extLst>
      <p:ext uri="{BB962C8B-B14F-4D97-AF65-F5344CB8AC3E}">
        <p14:creationId xmlns:p14="http://schemas.microsoft.com/office/powerpoint/2010/main" val="283267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8</a:t>
            </a:fld>
            <a:endParaRPr lang="en-AU"/>
          </a:p>
        </p:txBody>
      </p:sp>
    </p:spTree>
    <p:extLst>
      <p:ext uri="{BB962C8B-B14F-4D97-AF65-F5344CB8AC3E}">
        <p14:creationId xmlns:p14="http://schemas.microsoft.com/office/powerpoint/2010/main" val="211816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9</a:t>
            </a:fld>
            <a:endParaRPr lang="en-AU"/>
          </a:p>
        </p:txBody>
      </p:sp>
    </p:spTree>
    <p:extLst>
      <p:ext uri="{BB962C8B-B14F-4D97-AF65-F5344CB8AC3E}">
        <p14:creationId xmlns:p14="http://schemas.microsoft.com/office/powerpoint/2010/main" val="376103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10</a:t>
            </a:fld>
            <a:endParaRPr lang="en-AU"/>
          </a:p>
        </p:txBody>
      </p:sp>
    </p:spTree>
    <p:extLst>
      <p:ext uri="{BB962C8B-B14F-4D97-AF65-F5344CB8AC3E}">
        <p14:creationId xmlns:p14="http://schemas.microsoft.com/office/powerpoint/2010/main" val="378580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EEAC-55FA-4C24-B8FE-FF24314CEA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28146A6-0C8E-479F-9E53-0B5D82EA8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15CC716-4B4E-45FD-896B-EFB031ED290F}"/>
              </a:ext>
            </a:extLst>
          </p:cNvPr>
          <p:cNvSpPr>
            <a:spLocks noGrp="1"/>
          </p:cNvSpPr>
          <p:nvPr>
            <p:ph type="dt" sz="half" idx="10"/>
          </p:nvPr>
        </p:nvSpPr>
        <p:spPr/>
        <p:txBody>
          <a:bodyPr/>
          <a:lstStyle/>
          <a:p>
            <a:fld id="{6AD6EE87-EBD5-4F12-A48A-63ACA297AC8F}" type="datetimeFigureOut">
              <a:rPr lang="en-US" smtClean="0"/>
              <a:t>5/20/2020</a:t>
            </a:fld>
            <a:endParaRPr lang="en-US" dirty="0"/>
          </a:p>
        </p:txBody>
      </p:sp>
      <p:sp>
        <p:nvSpPr>
          <p:cNvPr id="5" name="Footer Placeholder 4">
            <a:extLst>
              <a:ext uri="{FF2B5EF4-FFF2-40B4-BE49-F238E27FC236}">
                <a16:creationId xmlns:a16="http://schemas.microsoft.com/office/drawing/2014/main" id="{79AC0CED-4644-432E-B2F2-319C0D107C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946B46-DA49-4F6A-99EC-EDA90B7627A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79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CDF2-35E6-4E55-B55E-5068BE9E29D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EF66707-4034-454C-B6B1-43C8DB03C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6A8D39A-E904-4847-AA9C-88C5E1EF9CF6}"/>
              </a:ext>
            </a:extLst>
          </p:cNvPr>
          <p:cNvSpPr>
            <a:spLocks noGrp="1"/>
          </p:cNvSpPr>
          <p:nvPr>
            <p:ph type="dt" sz="half" idx="10"/>
          </p:nvPr>
        </p:nvSpPr>
        <p:spPr/>
        <p:txBody>
          <a:bodyPr/>
          <a:lstStyle/>
          <a:p>
            <a:fld id="{4CD73815-2707-4475-8F1A-B873CB631BB4}" type="datetimeFigureOut">
              <a:rPr lang="en-US" smtClean="0"/>
              <a:t>5/20/2020</a:t>
            </a:fld>
            <a:endParaRPr lang="en-US" dirty="0"/>
          </a:p>
        </p:txBody>
      </p:sp>
      <p:sp>
        <p:nvSpPr>
          <p:cNvPr id="5" name="Footer Placeholder 4">
            <a:extLst>
              <a:ext uri="{FF2B5EF4-FFF2-40B4-BE49-F238E27FC236}">
                <a16:creationId xmlns:a16="http://schemas.microsoft.com/office/drawing/2014/main" id="{D05F1FB4-148B-4144-8579-0CBB9EBD8D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7A534C-DBDA-4CB2-9598-956D1396F09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769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66B5E1-F949-4A97-9ACF-8AF5F160A4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400085C-55C0-4A0B-8873-96796F4A70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F2A63D-0160-4DA6-94C5-4ADF9A0A4B4D}"/>
              </a:ext>
            </a:extLst>
          </p:cNvPr>
          <p:cNvSpPr>
            <a:spLocks noGrp="1"/>
          </p:cNvSpPr>
          <p:nvPr>
            <p:ph type="dt" sz="half" idx="10"/>
          </p:nvPr>
        </p:nvSpPr>
        <p:spPr/>
        <p:txBody>
          <a:bodyPr/>
          <a:lstStyle/>
          <a:p>
            <a:fld id="{2A4AFB99-0EAB-4182-AFF8-E214C82A68F6}" type="datetimeFigureOut">
              <a:rPr lang="en-US" smtClean="0"/>
              <a:t>5/20/2020</a:t>
            </a:fld>
            <a:endParaRPr lang="en-US" dirty="0"/>
          </a:p>
        </p:txBody>
      </p:sp>
      <p:sp>
        <p:nvSpPr>
          <p:cNvPr id="5" name="Footer Placeholder 4">
            <a:extLst>
              <a:ext uri="{FF2B5EF4-FFF2-40B4-BE49-F238E27FC236}">
                <a16:creationId xmlns:a16="http://schemas.microsoft.com/office/drawing/2014/main" id="{F1165D31-41BE-4806-9B1D-6EB4F428D5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9645BA-DACB-4A20-AC77-9A5B1E5C478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721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24E8-A18D-45C5-AC09-6F6C63D4F8D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5BD1D3-D89A-4E91-9201-952E7DE1CE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15CA5A-85C8-44D2-9A35-F418BC9DD28F}"/>
              </a:ext>
            </a:extLst>
          </p:cNvPr>
          <p:cNvSpPr>
            <a:spLocks noGrp="1"/>
          </p:cNvSpPr>
          <p:nvPr>
            <p:ph type="dt" sz="half" idx="10"/>
          </p:nvPr>
        </p:nvSpPr>
        <p:spPr/>
        <p:txBody>
          <a:bodyPr/>
          <a:lstStyle/>
          <a:p>
            <a:fld id="{A5D3794B-289A-4A80-97D7-111025398D45}" type="datetimeFigureOut">
              <a:rPr lang="en-US" smtClean="0"/>
              <a:t>5/20/2020</a:t>
            </a:fld>
            <a:endParaRPr lang="en-US" dirty="0"/>
          </a:p>
        </p:txBody>
      </p:sp>
      <p:sp>
        <p:nvSpPr>
          <p:cNvPr id="5" name="Footer Placeholder 4">
            <a:extLst>
              <a:ext uri="{FF2B5EF4-FFF2-40B4-BE49-F238E27FC236}">
                <a16:creationId xmlns:a16="http://schemas.microsoft.com/office/drawing/2014/main" id="{03C95E1C-07DC-4FCA-AE1C-73D61EAE98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AF3FC9-73DA-48F8-881E-B5107EED658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298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4563-149A-41E7-8845-F4F925DC50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C2F23CD-5806-42BF-A252-18A235B5CA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4097D8-482F-4C46-B0DA-0B9A07DAB395}"/>
              </a:ext>
            </a:extLst>
          </p:cNvPr>
          <p:cNvSpPr>
            <a:spLocks noGrp="1"/>
          </p:cNvSpPr>
          <p:nvPr>
            <p:ph type="dt" sz="half" idx="10"/>
          </p:nvPr>
        </p:nvSpPr>
        <p:spPr/>
        <p:txBody>
          <a:bodyPr/>
          <a:lstStyle/>
          <a:p>
            <a:fld id="{5A61015F-7CC6-4D0A-9D87-873EA4C304CC}" type="datetimeFigureOut">
              <a:rPr lang="en-US" smtClean="0"/>
              <a:t>5/20/2020</a:t>
            </a:fld>
            <a:endParaRPr lang="en-US" dirty="0"/>
          </a:p>
        </p:txBody>
      </p:sp>
      <p:sp>
        <p:nvSpPr>
          <p:cNvPr id="5" name="Footer Placeholder 4">
            <a:extLst>
              <a:ext uri="{FF2B5EF4-FFF2-40B4-BE49-F238E27FC236}">
                <a16:creationId xmlns:a16="http://schemas.microsoft.com/office/drawing/2014/main" id="{743DB8AF-B898-4F63-9BF9-3EFEB7B23D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372A63-0B01-4BB7-B7A5-76774C3C97B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7919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B342-593D-4B0D-A4BD-A5E3082EAF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4EEC740-5E3C-4DC4-A018-085D1A8C1A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7DA3891-ED89-4CB9-A4D6-7BC738C65D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184B78-F669-4301-964F-C167D9CB43A1}"/>
              </a:ext>
            </a:extLst>
          </p:cNvPr>
          <p:cNvSpPr>
            <a:spLocks noGrp="1"/>
          </p:cNvSpPr>
          <p:nvPr>
            <p:ph type="dt" sz="half" idx="10"/>
          </p:nvPr>
        </p:nvSpPr>
        <p:spPr/>
        <p:txBody>
          <a:bodyPr/>
          <a:lstStyle/>
          <a:p>
            <a:fld id="{93C6A301-0538-44EC-B09D-202E1042A48B}" type="datetimeFigureOut">
              <a:rPr lang="en-US" smtClean="0"/>
              <a:t>5/20/2020</a:t>
            </a:fld>
            <a:endParaRPr lang="en-US" dirty="0"/>
          </a:p>
        </p:txBody>
      </p:sp>
      <p:sp>
        <p:nvSpPr>
          <p:cNvPr id="6" name="Footer Placeholder 5">
            <a:extLst>
              <a:ext uri="{FF2B5EF4-FFF2-40B4-BE49-F238E27FC236}">
                <a16:creationId xmlns:a16="http://schemas.microsoft.com/office/drawing/2014/main" id="{B94C43C1-B184-4924-9E0A-F42587FA34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156D83-193C-4036-9F62-97EE3C5E39C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284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481D-04D5-45FB-B28B-03D86BE84B1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8984DF1-29D6-4F56-AD0C-D003A3CC28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A0BC3-A5D7-463A-9934-98A064965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394BF4A-BE77-493E-A811-7B14882CE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38F6D-E973-457B-BD70-A8C5A23A79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BD6DD56-1E49-4AFF-A8BF-996968B2CD91}"/>
              </a:ext>
            </a:extLst>
          </p:cNvPr>
          <p:cNvSpPr>
            <a:spLocks noGrp="1"/>
          </p:cNvSpPr>
          <p:nvPr>
            <p:ph type="dt" sz="half" idx="10"/>
          </p:nvPr>
        </p:nvSpPr>
        <p:spPr/>
        <p:txBody>
          <a:bodyPr/>
          <a:lstStyle/>
          <a:p>
            <a:fld id="{D789574A-8875-45EF-8EA2-3CAA0F7ABC4C}" type="datetimeFigureOut">
              <a:rPr lang="en-US" smtClean="0"/>
              <a:t>5/20/2020</a:t>
            </a:fld>
            <a:endParaRPr lang="en-US" dirty="0"/>
          </a:p>
        </p:txBody>
      </p:sp>
      <p:sp>
        <p:nvSpPr>
          <p:cNvPr id="8" name="Footer Placeholder 7">
            <a:extLst>
              <a:ext uri="{FF2B5EF4-FFF2-40B4-BE49-F238E27FC236}">
                <a16:creationId xmlns:a16="http://schemas.microsoft.com/office/drawing/2014/main" id="{89087431-1305-4415-8E4E-DB02BE9F6EA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AB2645-9B6D-487E-896A-AC3264E37A2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08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0787-F0F6-4854-A28E-75DB113D578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7A8265C-CCB4-4DF4-981F-9E02E4F95E36}"/>
              </a:ext>
            </a:extLst>
          </p:cNvPr>
          <p:cNvSpPr>
            <a:spLocks noGrp="1"/>
          </p:cNvSpPr>
          <p:nvPr>
            <p:ph type="dt" sz="half" idx="10"/>
          </p:nvPr>
        </p:nvSpPr>
        <p:spPr/>
        <p:txBody>
          <a:bodyPr/>
          <a:lstStyle/>
          <a:p>
            <a:fld id="{67EF4D4C-5367-4C26-9E2B-D8088D7FCA81}" type="datetimeFigureOut">
              <a:rPr lang="en-US" smtClean="0"/>
              <a:t>5/20/2020</a:t>
            </a:fld>
            <a:endParaRPr lang="en-US" dirty="0"/>
          </a:p>
        </p:txBody>
      </p:sp>
      <p:sp>
        <p:nvSpPr>
          <p:cNvPr id="4" name="Footer Placeholder 3">
            <a:extLst>
              <a:ext uri="{FF2B5EF4-FFF2-40B4-BE49-F238E27FC236}">
                <a16:creationId xmlns:a16="http://schemas.microsoft.com/office/drawing/2014/main" id="{B50D9A21-F9BA-4AF4-B606-4A055FE8B4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88CD7D-1350-44B2-A349-EDF78A19C9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5868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968C7-5C56-4EBF-BB4E-7D51DDDBC573}"/>
              </a:ext>
            </a:extLst>
          </p:cNvPr>
          <p:cNvSpPr>
            <a:spLocks noGrp="1"/>
          </p:cNvSpPr>
          <p:nvPr>
            <p:ph type="dt" sz="half" idx="10"/>
          </p:nvPr>
        </p:nvSpPr>
        <p:spPr/>
        <p:txBody>
          <a:bodyPr/>
          <a:lstStyle/>
          <a:p>
            <a:fld id="{56E91E96-98B0-4413-9547-46F3504108EF}" type="datetimeFigureOut">
              <a:rPr lang="en-US" smtClean="0"/>
              <a:t>5/20/2020</a:t>
            </a:fld>
            <a:endParaRPr lang="en-US" dirty="0"/>
          </a:p>
        </p:txBody>
      </p:sp>
      <p:sp>
        <p:nvSpPr>
          <p:cNvPr id="3" name="Footer Placeholder 2">
            <a:extLst>
              <a:ext uri="{FF2B5EF4-FFF2-40B4-BE49-F238E27FC236}">
                <a16:creationId xmlns:a16="http://schemas.microsoft.com/office/drawing/2014/main" id="{C3ED0827-30B9-40B8-9F59-C379C1267E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2E22B8-CF2B-440D-AFC3-ADA35C37FFC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82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5BF8-BD23-4422-B729-1C6D54474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9884693-4CAB-4531-8845-3EC43F885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6A673DE-9E73-479C-8295-00E35B3DE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7A500-5C71-40C0-96DD-7EA1EE6DB804}"/>
              </a:ext>
            </a:extLst>
          </p:cNvPr>
          <p:cNvSpPr>
            <a:spLocks noGrp="1"/>
          </p:cNvSpPr>
          <p:nvPr>
            <p:ph type="dt" sz="half" idx="10"/>
          </p:nvPr>
        </p:nvSpPr>
        <p:spPr/>
        <p:txBody>
          <a:bodyPr/>
          <a:lstStyle/>
          <a:p>
            <a:fld id="{05C68B11-C5A8-448C-8CE9-B1A273C79CFC}" type="datetimeFigureOut">
              <a:rPr lang="en-US" smtClean="0"/>
              <a:t>5/20/2020</a:t>
            </a:fld>
            <a:endParaRPr lang="en-US" dirty="0"/>
          </a:p>
        </p:txBody>
      </p:sp>
      <p:sp>
        <p:nvSpPr>
          <p:cNvPr id="6" name="Footer Placeholder 5">
            <a:extLst>
              <a:ext uri="{FF2B5EF4-FFF2-40B4-BE49-F238E27FC236}">
                <a16:creationId xmlns:a16="http://schemas.microsoft.com/office/drawing/2014/main" id="{CA07A6A6-CB2B-4AB2-A82B-D8C8253465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24C851-B0A4-4F25-B37F-3045811045C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464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28BD-BF7B-4CE5-8BA6-72D95F9F3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C10726B-13E9-46EC-B893-4214B87D0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600861D-6D3E-48D9-A893-C017C3843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4C984-DBD7-409B-AA85-7588982A418C}"/>
              </a:ext>
            </a:extLst>
          </p:cNvPr>
          <p:cNvSpPr>
            <a:spLocks noGrp="1"/>
          </p:cNvSpPr>
          <p:nvPr>
            <p:ph type="dt" sz="half" idx="10"/>
          </p:nvPr>
        </p:nvSpPr>
        <p:spPr/>
        <p:txBody>
          <a:bodyPr/>
          <a:lstStyle/>
          <a:p>
            <a:fld id="{C7616CA0-919D-4A49-9C8A-62FDFB3A5183}" type="datetimeFigureOut">
              <a:rPr lang="en-US" smtClean="0"/>
              <a:t>5/20/2020</a:t>
            </a:fld>
            <a:endParaRPr lang="en-US" dirty="0"/>
          </a:p>
        </p:txBody>
      </p:sp>
      <p:sp>
        <p:nvSpPr>
          <p:cNvPr id="6" name="Footer Placeholder 5">
            <a:extLst>
              <a:ext uri="{FF2B5EF4-FFF2-40B4-BE49-F238E27FC236}">
                <a16:creationId xmlns:a16="http://schemas.microsoft.com/office/drawing/2014/main" id="{7551A6CB-D410-42EB-AE3C-EE57416C05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127BC5-EADA-4A07-83DC-C8594928F9F4}"/>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82735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81941-1777-4B92-85DF-3EF6C589A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896FD71-56E5-47D6-B572-1E98DCEA8B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959555-E5BC-4217-BA41-4735E44C7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5/20/2020</a:t>
            </a:fld>
            <a:endParaRPr lang="en-US" dirty="0"/>
          </a:p>
        </p:txBody>
      </p:sp>
      <p:sp>
        <p:nvSpPr>
          <p:cNvPr id="5" name="Footer Placeholder 4">
            <a:extLst>
              <a:ext uri="{FF2B5EF4-FFF2-40B4-BE49-F238E27FC236}">
                <a16:creationId xmlns:a16="http://schemas.microsoft.com/office/drawing/2014/main" id="{BB97510A-079A-49EE-BC26-D171E168F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7D93713-0B07-480E-9693-5A8CCC7BE9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568433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towardsdatascience.com/animating-your-data-visualizations-like-a-boss-using-r-f94ae20843e3"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hyperlink" Target="https://towardsdatascience.com/animating-your-data-visualizations-like-a-boss-using-r-f94ae20843e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7" Type="http://schemas.openxmlformats.org/officeDocument/2006/relationships/hyperlink" Target="https://www.datanovia.com/en/blog/gganimate-how-to-create-plots-with-beautiful-animation-in-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hyperlink" Target="https://www.datanovia.com/en/blog/gganimate-how-to-create-plots-with-beautiful-animation-in-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towardsdatascience.com/how-to-create-plots-with-beautiful-animation-using-gganimate-912f4279b073" TargetMode="External"/><Relationship Id="rId3" Type="http://schemas.openxmlformats.org/officeDocument/2006/relationships/hyperlink" Target="https://amzn.to/2fncG50" TargetMode="External"/><Relationship Id="rId7" Type="http://schemas.openxmlformats.org/officeDocument/2006/relationships/hyperlink" Target="https://towardsdatascience.com/animating-your-data-visualizations-like-a-boss-using-r-f94ae20843e3" TargetMode="External"/><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 Id="rId6" Type="http://schemas.openxmlformats.org/officeDocument/2006/relationships/hyperlink" Target="https://www.datanovia.com/en/blog/gganimate-how-to-create-plots-with-beautiful-animation-in-r/" TargetMode="External"/><Relationship Id="rId11" Type="http://schemas.openxmlformats.org/officeDocument/2006/relationships/image" Target="../media/image1.png"/><Relationship Id="rId5" Type="http://schemas.openxmlformats.org/officeDocument/2006/relationships/hyperlink" Target="https://rladies.org/" TargetMode="External"/><Relationship Id="rId10" Type="http://schemas.openxmlformats.org/officeDocument/2006/relationships/image" Target="../media/image9.svg"/><Relationship Id="rId4" Type="http://schemas.openxmlformats.org/officeDocument/2006/relationships/hyperlink" Target="https://gganimate.com/" TargetMode="External"/><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hyperlink" Target="mailto:r.chappell@Griffith.edu.au" TargetMode="External"/><Relationship Id="rId2" Type="http://schemas.openxmlformats.org/officeDocument/2006/relationships/hyperlink" Target="http://www.ridl.com.au/" TargetMode="Externa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4tagirl.com/2017/05/how-to-plot-animated-maps-with-gganimate"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towardsdatascience.com/how-to-create-plots-with-beautiful-animation-using-gganimate-912f4279b07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ganimat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www.data-imaginist.com/2018/what-are-we-plotting-what-are-we-animat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2EB-AF4F-4F54-B222-7204781CD089}"/>
              </a:ext>
            </a:extLst>
          </p:cNvPr>
          <p:cNvSpPr>
            <a:spLocks noGrp="1"/>
          </p:cNvSpPr>
          <p:nvPr>
            <p:ph type="ctrTitle"/>
          </p:nvPr>
        </p:nvSpPr>
        <p:spPr>
          <a:xfrm>
            <a:off x="-2052638" y="3331929"/>
            <a:ext cx="16430625" cy="782320"/>
          </a:xfrm>
        </p:spPr>
        <p:txBody>
          <a:bodyPr>
            <a:noAutofit/>
          </a:bodyPr>
          <a:lstStyle/>
          <a:p>
            <a:r>
              <a:rPr lang="en-AU" sz="8000" dirty="0">
                <a:solidFill>
                  <a:srgbClr val="C1A9CF"/>
                </a:solidFill>
                <a:latin typeface="Bodoni MT" panose="02070603080606020203" pitchFamily="18" charset="0"/>
                <a:cs typeface="Miriam Fixed" panose="020B0604020202020204"/>
              </a:rPr>
              <a:t>Discovering </a:t>
            </a:r>
            <a:r>
              <a:rPr lang="en-AU" sz="8000" dirty="0" err="1">
                <a:solidFill>
                  <a:srgbClr val="C1A9CF"/>
                </a:solidFill>
                <a:latin typeface="Bodoni MT" panose="02070603080606020203" pitchFamily="18" charset="0"/>
                <a:cs typeface="Miriam Fixed" panose="020B0604020202020204"/>
              </a:rPr>
              <a:t>gganimate</a:t>
            </a:r>
            <a:r>
              <a:rPr lang="en-AU" sz="8000" dirty="0">
                <a:solidFill>
                  <a:srgbClr val="C1A9CF"/>
                </a:solidFill>
                <a:latin typeface="Bodoni MT" panose="02070603080606020203" pitchFamily="18" charset="0"/>
                <a:cs typeface="Miriam Fixed" panose="020B0604020202020204"/>
              </a:rPr>
              <a:t>: </a:t>
            </a:r>
            <a:br>
              <a:rPr lang="en-AU" sz="8000" dirty="0">
                <a:solidFill>
                  <a:srgbClr val="C1A9CF"/>
                </a:solidFill>
                <a:latin typeface="Bodoni MT" panose="02070603080606020203" pitchFamily="18" charset="0"/>
                <a:cs typeface="Miriam Fixed" panose="020B0604020202020204"/>
              </a:rPr>
            </a:br>
            <a:r>
              <a:rPr lang="en-AU" sz="8000" dirty="0">
                <a:solidFill>
                  <a:srgbClr val="C1A9CF"/>
                </a:solidFill>
                <a:latin typeface="Bodoni MT" panose="02070603080606020203" pitchFamily="18" charset="0"/>
                <a:cs typeface="Miriam Fixed" panose="020B0604020202020204"/>
              </a:rPr>
              <a:t>Lessons learnt </a:t>
            </a:r>
          </a:p>
        </p:txBody>
      </p:sp>
      <p:grpSp>
        <p:nvGrpSpPr>
          <p:cNvPr id="12" name="Group 11">
            <a:extLst>
              <a:ext uri="{FF2B5EF4-FFF2-40B4-BE49-F238E27FC236}">
                <a16:creationId xmlns:a16="http://schemas.microsoft.com/office/drawing/2014/main" id="{2784ED8A-F1FA-49B8-A0C4-D61F982343E8}"/>
              </a:ext>
            </a:extLst>
          </p:cNvPr>
          <p:cNvGrpSpPr/>
          <p:nvPr/>
        </p:nvGrpSpPr>
        <p:grpSpPr>
          <a:xfrm>
            <a:off x="4096286" y="4294008"/>
            <a:ext cx="3599052" cy="782320"/>
            <a:chOff x="5759984" y="3497192"/>
            <a:chExt cx="5060799" cy="1132902"/>
          </a:xfrm>
        </p:grpSpPr>
        <p:pic>
          <p:nvPicPr>
            <p:cNvPr id="6" name="Picture 5">
              <a:extLst>
                <a:ext uri="{FF2B5EF4-FFF2-40B4-BE49-F238E27FC236}">
                  <a16:creationId xmlns:a16="http://schemas.microsoft.com/office/drawing/2014/main" id="{91CACBAF-5317-404E-A08D-D86B5A7D89D2}"/>
                </a:ext>
              </a:extLst>
            </p:cNvPr>
            <p:cNvPicPr>
              <a:picLocks noChangeAspect="1"/>
            </p:cNvPicPr>
            <p:nvPr/>
          </p:nvPicPr>
          <p:blipFill>
            <a:blip r:embed="rId3"/>
            <a:stretch>
              <a:fillRect/>
            </a:stretch>
          </p:blipFill>
          <p:spPr>
            <a:xfrm>
              <a:off x="5759984" y="3497192"/>
              <a:ext cx="1132902" cy="1132902"/>
            </a:xfrm>
            <a:prstGeom prst="rect">
              <a:avLst/>
            </a:prstGeom>
          </p:spPr>
        </p:pic>
        <p:sp>
          <p:nvSpPr>
            <p:cNvPr id="11" name="TextBox 10">
              <a:extLst>
                <a:ext uri="{FF2B5EF4-FFF2-40B4-BE49-F238E27FC236}">
                  <a16:creationId xmlns:a16="http://schemas.microsoft.com/office/drawing/2014/main" id="{DE8A8DFA-D53B-4064-A301-910EF5189B99}"/>
                </a:ext>
              </a:extLst>
            </p:cNvPr>
            <p:cNvSpPr txBox="1"/>
            <p:nvPr/>
          </p:nvSpPr>
          <p:spPr>
            <a:xfrm>
              <a:off x="6807583" y="3617062"/>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grpSp>
        <p:nvGrpSpPr>
          <p:cNvPr id="10" name="Group 9">
            <a:extLst>
              <a:ext uri="{FF2B5EF4-FFF2-40B4-BE49-F238E27FC236}">
                <a16:creationId xmlns:a16="http://schemas.microsoft.com/office/drawing/2014/main" id="{3FE620D9-C244-433E-92AC-5742A87C9EBF}"/>
              </a:ext>
            </a:extLst>
          </p:cNvPr>
          <p:cNvGrpSpPr/>
          <p:nvPr/>
        </p:nvGrpSpPr>
        <p:grpSpPr>
          <a:xfrm>
            <a:off x="1715096" y="5361932"/>
            <a:ext cx="8543329" cy="990600"/>
            <a:chOff x="237769" y="4240379"/>
            <a:chExt cx="5749734" cy="660515"/>
          </a:xfrm>
        </p:grpSpPr>
        <p:sp>
          <p:nvSpPr>
            <p:cNvPr id="14" name="Oval 13">
              <a:extLst>
                <a:ext uri="{FF2B5EF4-FFF2-40B4-BE49-F238E27FC236}">
                  <a16:creationId xmlns:a16="http://schemas.microsoft.com/office/drawing/2014/main" id="{009A5156-6032-40A8-8842-E7D88CDA25D1}"/>
                </a:ext>
              </a:extLst>
            </p:cNvPr>
            <p:cNvSpPr/>
            <p:nvPr/>
          </p:nvSpPr>
          <p:spPr>
            <a:xfrm>
              <a:off x="237769" y="4240379"/>
              <a:ext cx="660515" cy="660515"/>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5" name="Rectangle 14" descr="Bar graph with upward trend">
              <a:extLst>
                <a:ext uri="{FF2B5EF4-FFF2-40B4-BE49-F238E27FC236}">
                  <a16:creationId xmlns:a16="http://schemas.microsoft.com/office/drawing/2014/main" id="{809A9BA5-822C-463F-8E66-FD9892DD7244}"/>
                </a:ext>
              </a:extLst>
            </p:cNvPr>
            <p:cNvSpPr/>
            <p:nvPr/>
          </p:nvSpPr>
          <p:spPr>
            <a:xfrm>
              <a:off x="378534" y="4381145"/>
              <a:ext cx="378984" cy="37898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Oval 16">
              <a:extLst>
                <a:ext uri="{FF2B5EF4-FFF2-40B4-BE49-F238E27FC236}">
                  <a16:creationId xmlns:a16="http://schemas.microsoft.com/office/drawing/2014/main" id="{81530B4F-7A1C-4A71-9AF8-C84B071583C4}"/>
                </a:ext>
              </a:extLst>
            </p:cNvPr>
            <p:cNvSpPr/>
            <p:nvPr/>
          </p:nvSpPr>
          <p:spPr>
            <a:xfrm>
              <a:off x="1510074" y="4240379"/>
              <a:ext cx="660515" cy="660515"/>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18" name="Rectangle 17" descr="Key">
              <a:extLst>
                <a:ext uri="{FF2B5EF4-FFF2-40B4-BE49-F238E27FC236}">
                  <a16:creationId xmlns:a16="http://schemas.microsoft.com/office/drawing/2014/main" id="{A6E58BE2-E910-46FB-91F7-9B100B6236DE}"/>
                </a:ext>
              </a:extLst>
            </p:cNvPr>
            <p:cNvSpPr/>
            <p:nvPr/>
          </p:nvSpPr>
          <p:spPr>
            <a:xfrm>
              <a:off x="1650839" y="4381145"/>
              <a:ext cx="378984" cy="37898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Oval 19">
              <a:extLst>
                <a:ext uri="{FF2B5EF4-FFF2-40B4-BE49-F238E27FC236}">
                  <a16:creationId xmlns:a16="http://schemas.microsoft.com/office/drawing/2014/main" id="{10DD2B53-405F-410E-82FB-2EC625F3F95D}"/>
                </a:ext>
              </a:extLst>
            </p:cNvPr>
            <p:cNvSpPr/>
            <p:nvPr/>
          </p:nvSpPr>
          <p:spPr>
            <a:xfrm>
              <a:off x="2782378" y="4240379"/>
              <a:ext cx="660515" cy="660515"/>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21" name="Rectangle 20" descr="Lightbulb">
              <a:extLst>
                <a:ext uri="{FF2B5EF4-FFF2-40B4-BE49-F238E27FC236}">
                  <a16:creationId xmlns:a16="http://schemas.microsoft.com/office/drawing/2014/main" id="{F7D0D01C-57EB-4C24-A1E7-540F327C16EA}"/>
                </a:ext>
              </a:extLst>
            </p:cNvPr>
            <p:cNvSpPr/>
            <p:nvPr/>
          </p:nvSpPr>
          <p:spPr>
            <a:xfrm>
              <a:off x="2923144" y="4381145"/>
              <a:ext cx="378984" cy="37898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Oval 22">
              <a:extLst>
                <a:ext uri="{FF2B5EF4-FFF2-40B4-BE49-F238E27FC236}">
                  <a16:creationId xmlns:a16="http://schemas.microsoft.com/office/drawing/2014/main" id="{031A7634-E331-455F-9240-4194DD3FF670}"/>
                </a:ext>
              </a:extLst>
            </p:cNvPr>
            <p:cNvSpPr/>
            <p:nvPr/>
          </p:nvSpPr>
          <p:spPr>
            <a:xfrm>
              <a:off x="4054683" y="4240379"/>
              <a:ext cx="660515" cy="660515"/>
            </a:xfrm>
            <a:prstGeom prst="ellipse">
              <a:avLst/>
            </a:prstGeom>
            <a:solidFill>
              <a:srgbClr val="FF0000"/>
            </a:solidFill>
            <a:ln>
              <a:solidFill>
                <a:srgbClr val="FF0000"/>
              </a:solidFill>
            </a:ln>
          </p:spPr>
          <p:style>
            <a:lnRef idx="0">
              <a:scrgbClr r="0" g="0" b="0"/>
            </a:lnRef>
            <a:fillRef idx="1">
              <a:scrgbClr r="0" g="0" b="0"/>
            </a:fillRef>
            <a:effectRef idx="0">
              <a:schemeClr val="accent5">
                <a:hueOff val="0"/>
                <a:satOff val="0"/>
                <a:lumOff val="0"/>
                <a:alphaOff val="0"/>
              </a:schemeClr>
            </a:effectRef>
            <a:fontRef idx="minor"/>
          </p:style>
        </p:sp>
        <p:sp>
          <p:nvSpPr>
            <p:cNvPr id="24" name="Rectangle 23" descr="Books">
              <a:extLst>
                <a:ext uri="{FF2B5EF4-FFF2-40B4-BE49-F238E27FC236}">
                  <a16:creationId xmlns:a16="http://schemas.microsoft.com/office/drawing/2014/main" id="{A537EB9E-1F01-4B8E-A134-B90199232A53}"/>
                </a:ext>
              </a:extLst>
            </p:cNvPr>
            <p:cNvSpPr/>
            <p:nvPr/>
          </p:nvSpPr>
          <p:spPr>
            <a:xfrm>
              <a:off x="4195449" y="4381145"/>
              <a:ext cx="378984" cy="378984"/>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Oval 25">
              <a:extLst>
                <a:ext uri="{FF2B5EF4-FFF2-40B4-BE49-F238E27FC236}">
                  <a16:creationId xmlns:a16="http://schemas.microsoft.com/office/drawing/2014/main" id="{B3C71CE5-2393-496A-AE2E-3F5E8EA2F78C}"/>
                </a:ext>
              </a:extLst>
            </p:cNvPr>
            <p:cNvSpPr/>
            <p:nvPr/>
          </p:nvSpPr>
          <p:spPr>
            <a:xfrm>
              <a:off x="5326988" y="4240379"/>
              <a:ext cx="660515" cy="660515"/>
            </a:xfrm>
            <a:prstGeom prst="ellipse">
              <a:avLst/>
            </a:prstGeom>
            <a:solidFill>
              <a:srgbClr val="FFC000"/>
            </a:solidFill>
          </p:spPr>
          <p:style>
            <a:lnRef idx="0">
              <a:schemeClr val="lt1">
                <a:alpha val="0"/>
                <a:hueOff val="0"/>
                <a:satOff val="0"/>
                <a:lumOff val="0"/>
                <a:alphaOff val="0"/>
              </a:schemeClr>
            </a:lnRef>
            <a:fillRef idx="1">
              <a:scrgbClr r="0" g="0" b="0"/>
            </a:fillRef>
            <a:effectRef idx="0">
              <a:schemeClr val="accent6">
                <a:hueOff val="0"/>
                <a:satOff val="0"/>
                <a:lumOff val="0"/>
                <a:alphaOff val="0"/>
              </a:schemeClr>
            </a:effectRef>
            <a:fontRef idx="minor"/>
          </p:style>
        </p:sp>
        <p:sp>
          <p:nvSpPr>
            <p:cNvPr id="27" name="Rectangle 26" descr="Help">
              <a:extLst>
                <a:ext uri="{FF2B5EF4-FFF2-40B4-BE49-F238E27FC236}">
                  <a16:creationId xmlns:a16="http://schemas.microsoft.com/office/drawing/2014/main" id="{FBBA9C1B-C66C-4D55-B47E-165A173251FB}"/>
                </a:ext>
              </a:extLst>
            </p:cNvPr>
            <p:cNvSpPr/>
            <p:nvPr/>
          </p:nvSpPr>
          <p:spPr>
            <a:xfrm>
              <a:off x="5467753" y="4381145"/>
              <a:ext cx="378984" cy="378984"/>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5032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F5DC606-1F5B-4860-A701-E46B6DE956EF}"/>
              </a:ext>
            </a:extLst>
          </p:cNvPr>
          <p:cNvSpPr>
            <a:spLocks noGrp="1"/>
          </p:cNvSpPr>
          <p:nvPr>
            <p:ph idx="1"/>
          </p:nvPr>
        </p:nvSpPr>
        <p:spPr>
          <a:xfrm>
            <a:off x="1024128" y="1757205"/>
            <a:ext cx="3871553" cy="3931920"/>
          </a:xfrm>
        </p:spPr>
        <p:txBody>
          <a:bodyPr>
            <a:normAutofit/>
          </a:bodyPr>
          <a:lstStyle/>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marL="0" indent="0">
              <a:buClr>
                <a:schemeClr val="bg1"/>
              </a:buClr>
              <a:buNone/>
            </a:pPr>
            <a:endParaRPr lang="en-US" sz="1200" dirty="0"/>
          </a:p>
          <a:p>
            <a:pPr marL="0" indent="0">
              <a:buClr>
                <a:schemeClr val="bg1"/>
              </a:buClr>
              <a:buNone/>
            </a:pPr>
            <a:endParaRPr lang="en-US" sz="1200" dirty="0"/>
          </a:p>
        </p:txBody>
      </p:sp>
      <p:sp>
        <p:nvSpPr>
          <p:cNvPr id="4" name="Title 3">
            <a:extLst>
              <a:ext uri="{FF2B5EF4-FFF2-40B4-BE49-F238E27FC236}">
                <a16:creationId xmlns:a16="http://schemas.microsoft.com/office/drawing/2014/main" id="{A1918181-4F4E-403E-9844-3826A83E53FD}"/>
              </a:ext>
            </a:extLst>
          </p:cNvPr>
          <p:cNvSpPr>
            <a:spLocks noGrp="1"/>
          </p:cNvSpPr>
          <p:nvPr>
            <p:ph type="title"/>
          </p:nvPr>
        </p:nvSpPr>
        <p:spPr>
          <a:xfrm>
            <a:off x="217713" y="133625"/>
            <a:ext cx="10515600" cy="1325563"/>
          </a:xfrm>
        </p:spPr>
        <p:txBody>
          <a:bodyPr/>
          <a:lstStyle/>
          <a:p>
            <a:r>
              <a:rPr lang="en-AU" dirty="0"/>
              <a:t>How does </a:t>
            </a:r>
            <a:r>
              <a:rPr lang="en-AU" dirty="0" err="1"/>
              <a:t>gganimate</a:t>
            </a:r>
            <a:r>
              <a:rPr lang="en-AU" dirty="0"/>
              <a:t> work?</a:t>
            </a:r>
          </a:p>
        </p:txBody>
      </p:sp>
      <p:pic>
        <p:nvPicPr>
          <p:cNvPr id="3074" name="Picture 2">
            <a:extLst>
              <a:ext uri="{FF2B5EF4-FFF2-40B4-BE49-F238E27FC236}">
                <a16:creationId xmlns:a16="http://schemas.microsoft.com/office/drawing/2014/main" id="{6B7BA929-0018-414E-A716-94D1AC6398EA}"/>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3650" y="1355414"/>
            <a:ext cx="8811469" cy="4575862"/>
          </a:xfrm>
          <a:prstGeom prst="rect">
            <a:avLst/>
          </a:prstGeom>
          <a:noFill/>
          <a:ln w="19050">
            <a:noFill/>
          </a:ln>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836F17C-375E-468D-89A3-C4958DBAE4C1}"/>
              </a:ext>
            </a:extLst>
          </p:cNvPr>
          <p:cNvGrpSpPr/>
          <p:nvPr/>
        </p:nvGrpSpPr>
        <p:grpSpPr>
          <a:xfrm>
            <a:off x="0" y="5987142"/>
            <a:ext cx="3418873" cy="988943"/>
            <a:chOff x="0" y="5856726"/>
            <a:chExt cx="4871751" cy="1132902"/>
          </a:xfrm>
        </p:grpSpPr>
        <p:pic>
          <p:nvPicPr>
            <p:cNvPr id="15" name="Picture 14">
              <a:extLst>
                <a:ext uri="{FF2B5EF4-FFF2-40B4-BE49-F238E27FC236}">
                  <a16:creationId xmlns:a16="http://schemas.microsoft.com/office/drawing/2014/main" id="{632D187C-7B04-4C3A-A4DC-516D9AEC03DA}"/>
                </a:ext>
              </a:extLst>
            </p:cNvPr>
            <p:cNvPicPr>
              <a:picLocks noChangeAspect="1"/>
            </p:cNvPicPr>
            <p:nvPr/>
          </p:nvPicPr>
          <p:blipFill>
            <a:blip r:embed="rId4"/>
            <a:stretch>
              <a:fillRect/>
            </a:stretch>
          </p:blipFill>
          <p:spPr>
            <a:xfrm>
              <a:off x="0" y="5856726"/>
              <a:ext cx="1132902" cy="1132902"/>
            </a:xfrm>
            <a:prstGeom prst="rect">
              <a:avLst/>
            </a:prstGeom>
          </p:spPr>
        </p:pic>
        <p:sp>
          <p:nvSpPr>
            <p:cNvPr id="16" name="TextBox 15">
              <a:extLst>
                <a:ext uri="{FF2B5EF4-FFF2-40B4-BE49-F238E27FC236}">
                  <a16:creationId xmlns:a16="http://schemas.microsoft.com/office/drawing/2014/main" id="{9CD7ED99-4521-437E-AFF4-ECAE6234455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TextBox 9">
            <a:extLst>
              <a:ext uri="{FF2B5EF4-FFF2-40B4-BE49-F238E27FC236}">
                <a16:creationId xmlns:a16="http://schemas.microsoft.com/office/drawing/2014/main" id="{BD0D2128-8165-499B-B809-F94F86E87964}"/>
              </a:ext>
            </a:extLst>
          </p:cNvPr>
          <p:cNvSpPr txBox="1"/>
          <p:nvPr/>
        </p:nvSpPr>
        <p:spPr>
          <a:xfrm>
            <a:off x="4680856" y="6173425"/>
            <a:ext cx="6768193" cy="252124"/>
          </a:xfrm>
          <a:prstGeom prst="rect">
            <a:avLst/>
          </a:prstGeom>
          <a:noFill/>
        </p:spPr>
        <p:txBody>
          <a:bodyPr wrap="square" rtlCol="0">
            <a:spAutoFit/>
          </a:bodyPr>
          <a:lstStyle/>
          <a:p>
            <a:r>
              <a:rPr lang="en-AU" sz="1000" dirty="0"/>
              <a:t>Diagram from: </a:t>
            </a:r>
            <a:r>
              <a:rPr lang="en-AU" sz="1000" dirty="0">
                <a:hlinkClick r:id="rId5"/>
              </a:rPr>
              <a:t>https://towardsdatascience.com/animating-your-data-visualizations-like-a-boss-using-r-f94ae20843e3</a:t>
            </a:r>
            <a:endParaRPr lang="en-AU" sz="1000" dirty="0"/>
          </a:p>
        </p:txBody>
      </p:sp>
      <p:grpSp>
        <p:nvGrpSpPr>
          <p:cNvPr id="18" name="Group 17">
            <a:extLst>
              <a:ext uri="{FF2B5EF4-FFF2-40B4-BE49-F238E27FC236}">
                <a16:creationId xmlns:a16="http://schemas.microsoft.com/office/drawing/2014/main" id="{430896D8-6311-41DE-AAA2-03933F8AC01A}"/>
              </a:ext>
            </a:extLst>
          </p:cNvPr>
          <p:cNvGrpSpPr/>
          <p:nvPr/>
        </p:nvGrpSpPr>
        <p:grpSpPr>
          <a:xfrm>
            <a:off x="10588350" y="154376"/>
            <a:ext cx="1304812" cy="1304812"/>
            <a:chOff x="10222423" y="5262676"/>
            <a:chExt cx="1304812" cy="1304812"/>
          </a:xfrm>
        </p:grpSpPr>
        <p:sp>
          <p:nvSpPr>
            <p:cNvPr id="19" name="Oval 18">
              <a:extLst>
                <a:ext uri="{FF2B5EF4-FFF2-40B4-BE49-F238E27FC236}">
                  <a16:creationId xmlns:a16="http://schemas.microsoft.com/office/drawing/2014/main" id="{1D865998-3E71-49DD-8B7B-061C58DFA58B}"/>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0" name="Rectangle 19" descr="Bar graph with upward trend">
              <a:extLst>
                <a:ext uri="{FF2B5EF4-FFF2-40B4-BE49-F238E27FC236}">
                  <a16:creationId xmlns:a16="http://schemas.microsoft.com/office/drawing/2014/main" id="{14D7B534-3BA1-4C1A-9513-BB75BFAA2F3D}"/>
                </a:ext>
              </a:extLst>
            </p:cNvPr>
            <p:cNvSpPr/>
            <p:nvPr/>
          </p:nvSpPr>
          <p:spPr>
            <a:xfrm>
              <a:off x="10500498" y="5540751"/>
              <a:ext cx="748663" cy="74866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48555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A72-F6C0-4088-A1BD-E729452050BF}"/>
              </a:ext>
            </a:extLst>
          </p:cNvPr>
          <p:cNvSpPr>
            <a:spLocks noGrp="1"/>
          </p:cNvSpPr>
          <p:nvPr>
            <p:ph type="title"/>
          </p:nvPr>
        </p:nvSpPr>
        <p:spPr>
          <a:xfrm>
            <a:off x="321225" y="200307"/>
            <a:ext cx="10013022" cy="1325563"/>
          </a:xfrm>
        </p:spPr>
        <p:txBody>
          <a:bodyPr/>
          <a:lstStyle/>
          <a:p>
            <a:r>
              <a:rPr lang="en-AU" dirty="0"/>
              <a:t>Static plot to animated plot in 1 line of code</a:t>
            </a:r>
          </a:p>
        </p:txBody>
      </p:sp>
      <p:sp>
        <p:nvSpPr>
          <p:cNvPr id="3" name="Content Placeholder 2">
            <a:extLst>
              <a:ext uri="{FF2B5EF4-FFF2-40B4-BE49-F238E27FC236}">
                <a16:creationId xmlns:a16="http://schemas.microsoft.com/office/drawing/2014/main" id="{177C82B8-C676-4F9F-A931-D5D07D824C84}"/>
              </a:ext>
            </a:extLst>
          </p:cNvPr>
          <p:cNvSpPr>
            <a:spLocks noGrp="1"/>
          </p:cNvSpPr>
          <p:nvPr>
            <p:ph idx="1"/>
          </p:nvPr>
        </p:nvSpPr>
        <p:spPr>
          <a:xfrm>
            <a:off x="838200" y="1525870"/>
            <a:ext cx="10515600" cy="4351338"/>
          </a:xfrm>
        </p:spPr>
        <p:txBody>
          <a:bodyPr/>
          <a:lstStyle/>
          <a:p>
            <a:endParaRPr lang="en-AU" dirty="0"/>
          </a:p>
          <a:p>
            <a:pPr marL="0" indent="0">
              <a:buNone/>
            </a:pPr>
            <a:endParaRPr lang="en-AU" dirty="0"/>
          </a:p>
        </p:txBody>
      </p:sp>
      <p:pic>
        <p:nvPicPr>
          <p:cNvPr id="4" name="Content Placeholder 3">
            <a:extLst>
              <a:ext uri="{FF2B5EF4-FFF2-40B4-BE49-F238E27FC236}">
                <a16:creationId xmlns:a16="http://schemas.microsoft.com/office/drawing/2014/main" id="{B6E7173B-28B7-4E99-960F-055D067A1253}"/>
              </a:ext>
            </a:extLst>
          </p:cNvPr>
          <p:cNvPicPr>
            <a:picLocks noChangeAspect="1"/>
          </p:cNvPicPr>
          <p:nvPr/>
        </p:nvPicPr>
        <p:blipFill rotWithShape="1">
          <a:blip r:embed="rId2"/>
          <a:srcRect l="-1" t="2" r="572" b="41110"/>
          <a:stretch/>
        </p:blipFill>
        <p:spPr>
          <a:xfrm>
            <a:off x="1580792" y="1640266"/>
            <a:ext cx="8686780" cy="4656143"/>
          </a:xfrm>
          <a:prstGeom prst="rect">
            <a:avLst/>
          </a:prstGeom>
        </p:spPr>
      </p:pic>
      <p:grpSp>
        <p:nvGrpSpPr>
          <p:cNvPr id="5" name="Group 4">
            <a:extLst>
              <a:ext uri="{FF2B5EF4-FFF2-40B4-BE49-F238E27FC236}">
                <a16:creationId xmlns:a16="http://schemas.microsoft.com/office/drawing/2014/main" id="{2F248401-96F2-4E74-895C-7C14015ED892}"/>
              </a:ext>
            </a:extLst>
          </p:cNvPr>
          <p:cNvGrpSpPr/>
          <p:nvPr/>
        </p:nvGrpSpPr>
        <p:grpSpPr>
          <a:xfrm>
            <a:off x="10585536" y="230188"/>
            <a:ext cx="1295682" cy="1295682"/>
            <a:chOff x="5448159" y="2781159"/>
            <a:chExt cx="1295682" cy="1295682"/>
          </a:xfrm>
        </p:grpSpPr>
        <p:sp>
          <p:nvSpPr>
            <p:cNvPr id="6" name="Oval 5">
              <a:extLst>
                <a:ext uri="{FF2B5EF4-FFF2-40B4-BE49-F238E27FC236}">
                  <a16:creationId xmlns:a16="http://schemas.microsoft.com/office/drawing/2014/main" id="{4821E3C1-1547-4E0A-98D6-409092D66C79}"/>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7" name="Rectangle 6" descr="Key">
              <a:extLst>
                <a:ext uri="{FF2B5EF4-FFF2-40B4-BE49-F238E27FC236}">
                  <a16:creationId xmlns:a16="http://schemas.microsoft.com/office/drawing/2014/main" id="{46D5CA48-C37F-4D31-9049-9EAD77953104}"/>
                </a:ext>
              </a:extLst>
            </p:cNvPr>
            <p:cNvSpPr/>
            <p:nvPr/>
          </p:nvSpPr>
          <p:spPr>
            <a:xfrm>
              <a:off x="5724288" y="3057288"/>
              <a:ext cx="743424" cy="743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Arrow: Bent-Up 7">
            <a:extLst>
              <a:ext uri="{FF2B5EF4-FFF2-40B4-BE49-F238E27FC236}">
                <a16:creationId xmlns:a16="http://schemas.microsoft.com/office/drawing/2014/main" id="{87E9E64B-E6DD-434D-9F35-9A68BD91CE14}"/>
              </a:ext>
            </a:extLst>
          </p:cNvPr>
          <p:cNvSpPr/>
          <p:nvPr/>
        </p:nvSpPr>
        <p:spPr>
          <a:xfrm rot="5400000">
            <a:off x="332274" y="4837176"/>
            <a:ext cx="1114710" cy="1136809"/>
          </a:xfrm>
          <a:prstGeom prst="bentUpArrow">
            <a:avLst/>
          </a:prstGeom>
          <a:solidFill>
            <a:srgbClr val="FF9797"/>
          </a:solidFill>
          <a:ln>
            <a:solidFill>
              <a:srgbClr val="FF97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19531B72-2804-4761-BCC8-6464FE4FFBF4}"/>
              </a:ext>
            </a:extLst>
          </p:cNvPr>
          <p:cNvPicPr>
            <a:picLocks noChangeAspect="1"/>
          </p:cNvPicPr>
          <p:nvPr/>
        </p:nvPicPr>
        <p:blipFill>
          <a:blip r:embed="rId5"/>
          <a:stretch>
            <a:fillRect/>
          </a:stretch>
        </p:blipFill>
        <p:spPr>
          <a:xfrm>
            <a:off x="7800974" y="3173320"/>
            <a:ext cx="3349809" cy="3349809"/>
          </a:xfrm>
          <a:prstGeom prst="rect">
            <a:avLst/>
          </a:prstGeom>
        </p:spPr>
      </p:pic>
    </p:spTree>
    <p:extLst>
      <p:ext uri="{BB962C8B-B14F-4D97-AF65-F5344CB8AC3E}">
        <p14:creationId xmlns:p14="http://schemas.microsoft.com/office/powerpoint/2010/main" val="389020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8418" y="5339301"/>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1035741" y="1409771"/>
            <a:ext cx="10515600" cy="4351338"/>
          </a:xfrm>
        </p:spPr>
        <p:txBody>
          <a:bodyPr>
            <a:normAutofit fontScale="92500" lnSpcReduction="10000"/>
          </a:bodyPr>
          <a:lstStyle/>
          <a:p>
            <a:pPr marL="0" indent="0">
              <a:buNone/>
            </a:pPr>
            <a:r>
              <a:rPr lang="en-US" b="1" dirty="0"/>
              <a:t>1. Transitions</a:t>
            </a:r>
          </a:p>
          <a:p>
            <a:pPr marL="0" indent="0">
              <a:buNone/>
            </a:pPr>
            <a:r>
              <a:rPr lang="en-US" b="1" dirty="0"/>
              <a:t>transition_ *:</a:t>
            </a:r>
            <a:r>
              <a:rPr lang="en-US" dirty="0"/>
              <a:t> this function defines how data should be spread and how it relates to itself over time.</a:t>
            </a:r>
          </a:p>
          <a:p>
            <a:pPr marL="514350" indent="-514350">
              <a:buFont typeface="+mj-lt"/>
              <a:buAutoNum type="alphaLcParenR"/>
            </a:pPr>
            <a:r>
              <a:rPr lang="en-US" b="1" dirty="0" err="1">
                <a:solidFill>
                  <a:srgbClr val="FF9797"/>
                </a:solidFill>
              </a:rPr>
              <a:t>transition_time</a:t>
            </a:r>
            <a:r>
              <a:rPr lang="en-US" b="1" dirty="0">
                <a:solidFill>
                  <a:srgbClr val="FF9797"/>
                </a:solidFill>
              </a:rPr>
              <a:t>:</a:t>
            </a:r>
            <a:r>
              <a:rPr lang="en-US" dirty="0"/>
              <a:t> the transition length between the states is set to correspond to the actual time difference between them.</a:t>
            </a:r>
          </a:p>
          <a:p>
            <a:pPr marL="514350" indent="-514350">
              <a:buFont typeface="+mj-lt"/>
              <a:buAutoNum type="alphaLcParenR"/>
            </a:pPr>
            <a:r>
              <a:rPr lang="en-US" b="1" dirty="0" err="1">
                <a:solidFill>
                  <a:schemeClr val="accent3">
                    <a:lumMod val="50000"/>
                  </a:schemeClr>
                </a:solidFill>
              </a:rPr>
              <a:t>transition_reveal</a:t>
            </a:r>
            <a:r>
              <a:rPr lang="en-US" b="1" dirty="0">
                <a:solidFill>
                  <a:schemeClr val="accent3">
                    <a:lumMod val="50000"/>
                  </a:schemeClr>
                </a:solidFill>
              </a:rPr>
              <a:t>:</a:t>
            </a:r>
            <a:r>
              <a:rPr lang="en-US" b="1" dirty="0"/>
              <a:t> </a:t>
            </a:r>
            <a:r>
              <a:rPr lang="en-US" dirty="0"/>
              <a:t>this allows you to let the data gradually appear.</a:t>
            </a:r>
          </a:p>
          <a:p>
            <a:pPr marL="514350" indent="-514350">
              <a:buFont typeface="+mj-lt"/>
              <a:buAutoNum type="alphaLcParenR"/>
            </a:pPr>
            <a:r>
              <a:rPr lang="en-US" b="1" dirty="0">
                <a:solidFill>
                  <a:srgbClr val="9D7CD2"/>
                </a:solidFill>
              </a:rPr>
              <a:t>transition_state:</a:t>
            </a:r>
            <a:r>
              <a:rPr lang="en-US" b="1" dirty="0">
                <a:solidFill>
                  <a:schemeClr val="accent1">
                    <a:lumMod val="50000"/>
                  </a:schemeClr>
                </a:solidFill>
              </a:rPr>
              <a:t> </a:t>
            </a:r>
            <a:r>
              <a:rPr lang="en-US" dirty="0"/>
              <a:t>this is used to animate the plots by categorical or discrete variables.</a:t>
            </a:r>
          </a:p>
          <a:p>
            <a:pPr marL="514350" indent="-514350">
              <a:buFont typeface="+mj-lt"/>
              <a:buAutoNum type="alphaLcParenR"/>
            </a:pPr>
            <a:r>
              <a:rPr lang="en-US" b="1" dirty="0" err="1">
                <a:solidFill>
                  <a:srgbClr val="FF5B5B"/>
                </a:solidFill>
              </a:rPr>
              <a:t>transition_components</a:t>
            </a:r>
            <a:r>
              <a:rPr lang="en-US" dirty="0"/>
              <a:t>: </a:t>
            </a:r>
            <a:r>
              <a:rPr lang="en-US" dirty="0">
                <a:solidFill>
                  <a:srgbClr val="011638"/>
                </a:solidFill>
              </a:rPr>
              <a:t>allows each graphic element to animate through its own time series – visual components have their own ‘life cycle’</a:t>
            </a:r>
            <a:endParaRPr lang="en-US" dirty="0"/>
          </a:p>
          <a:p>
            <a:endParaRPr lang="en-US" dirty="0"/>
          </a:p>
          <a:p>
            <a:pPr marL="0" indent="0">
              <a:buNone/>
            </a:pPr>
            <a:endParaRPr lang="en-AU" dirty="0"/>
          </a:p>
          <a:p>
            <a:pPr marL="0" indent="0">
              <a:buNone/>
            </a:pPr>
            <a:endParaRPr lang="en-AU" dirty="0"/>
          </a:p>
        </p:txBody>
      </p:sp>
      <p:grpSp>
        <p:nvGrpSpPr>
          <p:cNvPr id="9" name="Group 8">
            <a:extLst>
              <a:ext uri="{FF2B5EF4-FFF2-40B4-BE49-F238E27FC236}">
                <a16:creationId xmlns:a16="http://schemas.microsoft.com/office/drawing/2014/main" id="{AA4608B5-3C94-44F3-BD91-84055389184A}"/>
              </a:ext>
            </a:extLst>
          </p:cNvPr>
          <p:cNvGrpSpPr/>
          <p:nvPr/>
        </p:nvGrpSpPr>
        <p:grpSpPr>
          <a:xfrm>
            <a:off x="0" y="5987142"/>
            <a:ext cx="3418873" cy="988943"/>
            <a:chOff x="0" y="5856726"/>
            <a:chExt cx="4871751" cy="1132902"/>
          </a:xfrm>
        </p:grpSpPr>
        <p:pic>
          <p:nvPicPr>
            <p:cNvPr id="10" name="Picture 9">
              <a:extLst>
                <a:ext uri="{FF2B5EF4-FFF2-40B4-BE49-F238E27FC236}">
                  <a16:creationId xmlns:a16="http://schemas.microsoft.com/office/drawing/2014/main" id="{262B623F-B716-4B46-A117-4B3E7A63170C}"/>
                </a:ext>
              </a:extLst>
            </p:cNvPr>
            <p:cNvPicPr>
              <a:picLocks noChangeAspect="1"/>
            </p:cNvPicPr>
            <p:nvPr/>
          </p:nvPicPr>
          <p:blipFill>
            <a:blip r:embed="rId5"/>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8F85A4E8-DF53-4A13-A499-6F476104291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358272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E964F56C-D07A-4A1C-8EA6-708D1809D5B3}"/>
              </a:ext>
            </a:extLst>
          </p:cNvPr>
          <p:cNvPicPr>
            <a:picLocks noChangeAspect="1"/>
          </p:cNvPicPr>
          <p:nvPr/>
        </p:nvPicPr>
        <p:blipFill>
          <a:blip r:embed="rId3"/>
          <a:stretch>
            <a:fillRect/>
          </a:stretch>
        </p:blipFill>
        <p:spPr>
          <a:xfrm>
            <a:off x="6584259" y="1143000"/>
            <a:ext cx="4572000" cy="4572000"/>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8418" y="5339301"/>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61103" y="1474568"/>
            <a:ext cx="5245316" cy="4351338"/>
          </a:xfrm>
        </p:spPr>
        <p:txBody>
          <a:bodyPr>
            <a:normAutofit/>
          </a:bodyPr>
          <a:lstStyle/>
          <a:p>
            <a:pPr marL="0" indent="0">
              <a:buNone/>
            </a:pPr>
            <a:r>
              <a:rPr lang="en-US" b="1" dirty="0"/>
              <a:t>2. Object permanence </a:t>
            </a:r>
          </a:p>
          <a:p>
            <a:pPr marL="514350" indent="-514350">
              <a:buFont typeface="+mj-lt"/>
              <a:buAutoNum type="alphaLcParenR"/>
            </a:pPr>
            <a:r>
              <a:rPr lang="en-US" b="1" dirty="0">
                <a:solidFill>
                  <a:srgbClr val="FF9797"/>
                </a:solidFill>
              </a:rPr>
              <a:t>Group aesthetic: </a:t>
            </a:r>
            <a:r>
              <a:rPr lang="en-US" dirty="0"/>
              <a:t>Data that have the same group aesthetic are interpreted as being linked across states. The group aesthetic defines how the data in a layer is matched across the animation.</a:t>
            </a:r>
          </a:p>
          <a:p>
            <a:pPr marL="0" indent="0">
              <a:buNone/>
            </a:pPr>
            <a:endParaRPr lang="en-US" dirty="0"/>
          </a:p>
          <a:p>
            <a:pPr marL="0" indent="0">
              <a:buNone/>
            </a:pPr>
            <a:endParaRPr lang="en-AU" dirty="0"/>
          </a:p>
          <a:p>
            <a:pPr marL="0" indent="0">
              <a:buNone/>
            </a:pPr>
            <a:endParaRPr lang="en-AU" dirty="0"/>
          </a:p>
        </p:txBody>
      </p:sp>
      <p:grpSp>
        <p:nvGrpSpPr>
          <p:cNvPr id="9" name="Group 8">
            <a:extLst>
              <a:ext uri="{FF2B5EF4-FFF2-40B4-BE49-F238E27FC236}">
                <a16:creationId xmlns:a16="http://schemas.microsoft.com/office/drawing/2014/main" id="{AA4608B5-3C94-44F3-BD91-84055389184A}"/>
              </a:ext>
            </a:extLst>
          </p:cNvPr>
          <p:cNvGrpSpPr/>
          <p:nvPr/>
        </p:nvGrpSpPr>
        <p:grpSpPr>
          <a:xfrm>
            <a:off x="0" y="5987142"/>
            <a:ext cx="3418873" cy="988943"/>
            <a:chOff x="0" y="5856726"/>
            <a:chExt cx="4871751" cy="1132902"/>
          </a:xfrm>
        </p:grpSpPr>
        <p:pic>
          <p:nvPicPr>
            <p:cNvPr id="10" name="Picture 9">
              <a:extLst>
                <a:ext uri="{FF2B5EF4-FFF2-40B4-BE49-F238E27FC236}">
                  <a16:creationId xmlns:a16="http://schemas.microsoft.com/office/drawing/2014/main" id="{262B623F-B716-4B46-A117-4B3E7A63170C}"/>
                </a:ext>
              </a:extLst>
            </p:cNvPr>
            <p:cNvPicPr>
              <a:picLocks noChangeAspect="1"/>
            </p:cNvPicPr>
            <p:nvPr/>
          </p:nvPicPr>
          <p:blipFill>
            <a:blip r:embed="rId6"/>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8F85A4E8-DF53-4A13-A499-6F476104291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120764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text, white, bird&#10;&#10;Description automatically generated">
            <a:extLst>
              <a:ext uri="{FF2B5EF4-FFF2-40B4-BE49-F238E27FC236}">
                <a16:creationId xmlns:a16="http://schemas.microsoft.com/office/drawing/2014/main" id="{A1A06963-D895-4338-AB4B-ABD009815B6D}"/>
              </a:ext>
            </a:extLst>
          </p:cNvPr>
          <p:cNvPicPr>
            <a:picLocks noChangeAspect="1"/>
          </p:cNvPicPr>
          <p:nvPr/>
        </p:nvPicPr>
        <p:blipFill>
          <a:blip r:embed="rId3"/>
          <a:stretch>
            <a:fillRect/>
          </a:stretch>
        </p:blipFill>
        <p:spPr>
          <a:xfrm>
            <a:off x="6096000" y="1017579"/>
            <a:ext cx="5181600" cy="5181600"/>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629759" y="5394369"/>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1117876" y="1635804"/>
            <a:ext cx="4488267" cy="4351338"/>
          </a:xfrm>
        </p:spPr>
        <p:txBody>
          <a:bodyPr/>
          <a:lstStyle/>
          <a:p>
            <a:pPr marL="0" indent="0">
              <a:buNone/>
            </a:pPr>
            <a:r>
              <a:rPr lang="en-US" b="1" dirty="0"/>
              <a:t>3. Easing</a:t>
            </a:r>
          </a:p>
          <a:p>
            <a:pPr marL="0" indent="0">
              <a:buNone/>
            </a:pPr>
            <a:r>
              <a:rPr lang="en-US" b="1" dirty="0" err="1"/>
              <a:t>ease_aes</a:t>
            </a:r>
            <a:r>
              <a:rPr lang="en-US" b="1" dirty="0"/>
              <a:t>():</a:t>
            </a:r>
            <a:r>
              <a:rPr lang="en-US" dirty="0"/>
              <a:t> it describes how the different aesthetics should be eased during animation. How the animation moves from one value to another.</a:t>
            </a:r>
          </a:p>
          <a:p>
            <a:pPr marL="514350" indent="-514350">
              <a:buFont typeface="+mj-lt"/>
              <a:buAutoNum type="alphaLcParenR"/>
            </a:pPr>
            <a:r>
              <a:rPr lang="en-US" b="1" dirty="0" err="1">
                <a:solidFill>
                  <a:srgbClr val="FF9797"/>
                </a:solidFill>
              </a:rPr>
              <a:t>ease_aes</a:t>
            </a:r>
            <a:r>
              <a:rPr lang="en-US" b="1" dirty="0">
                <a:solidFill>
                  <a:srgbClr val="FF9797"/>
                </a:solidFill>
              </a:rPr>
              <a:t>(“cubic-in-out”)</a:t>
            </a:r>
            <a:endParaRPr lang="en-US" dirty="0">
              <a:solidFill>
                <a:srgbClr val="FF9797"/>
              </a:solidFill>
            </a:endParaRPr>
          </a:p>
          <a:p>
            <a:pPr marL="514350" indent="-514350">
              <a:buFont typeface="+mj-lt"/>
              <a:buAutoNum type="alphaLcParenR"/>
            </a:pPr>
            <a:r>
              <a:rPr lang="en-US" b="1" dirty="0" err="1">
                <a:solidFill>
                  <a:schemeClr val="accent3">
                    <a:lumMod val="50000"/>
                  </a:schemeClr>
                </a:solidFill>
              </a:rPr>
              <a:t>ease_aes</a:t>
            </a:r>
            <a:r>
              <a:rPr lang="en-US" b="1" dirty="0">
                <a:solidFill>
                  <a:schemeClr val="accent3">
                    <a:lumMod val="50000"/>
                  </a:schemeClr>
                </a:solidFill>
              </a:rPr>
              <a:t>(“sine-in-out”)</a:t>
            </a:r>
            <a:endParaRPr lang="en-US" dirty="0">
              <a:solidFill>
                <a:schemeClr val="accent3">
                  <a:lumMod val="50000"/>
                </a:schemeClr>
              </a:solidFill>
            </a:endParaRPr>
          </a:p>
          <a:p>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9" name="Rectangle 8">
            <a:extLst>
              <a:ext uri="{FF2B5EF4-FFF2-40B4-BE49-F238E27FC236}">
                <a16:creationId xmlns:a16="http://schemas.microsoft.com/office/drawing/2014/main" id="{17A91E94-E412-4A7C-8B2F-6354A0F56485}"/>
              </a:ext>
            </a:extLst>
          </p:cNvPr>
          <p:cNvSpPr/>
          <p:nvPr/>
        </p:nvSpPr>
        <p:spPr>
          <a:xfrm>
            <a:off x="3671594" y="6344503"/>
            <a:ext cx="7256216" cy="261610"/>
          </a:xfrm>
          <a:prstGeom prst="rect">
            <a:avLst/>
          </a:prstGeom>
        </p:spPr>
        <p:txBody>
          <a:bodyPr wrap="square">
            <a:spAutoFit/>
          </a:bodyPr>
          <a:lstStyle/>
          <a:p>
            <a:r>
              <a:rPr lang="en-AU" sz="1100" dirty="0"/>
              <a:t>Animation from: </a:t>
            </a:r>
            <a:r>
              <a:rPr lang="en-AU" sz="1100" dirty="0">
                <a:hlinkClick r:id="rId7"/>
              </a:rPr>
              <a:t>https://towardsdatascience.com/animating-your-data-visualizations-like-a-boss-using-r-f94ae20843e3</a:t>
            </a:r>
            <a:endParaRPr lang="en-AU" sz="1100" dirty="0"/>
          </a:p>
        </p:txBody>
      </p:sp>
    </p:spTree>
    <p:extLst>
      <p:ext uri="{BB962C8B-B14F-4D97-AF65-F5344CB8AC3E}">
        <p14:creationId xmlns:p14="http://schemas.microsoft.com/office/powerpoint/2010/main" val="19399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1962F851-D03B-42D3-BD70-2A130F4BE6CD}"/>
              </a:ext>
            </a:extLst>
          </p:cNvPr>
          <p:cNvPicPr>
            <a:picLocks noChangeAspect="1"/>
          </p:cNvPicPr>
          <p:nvPr/>
        </p:nvPicPr>
        <p:blipFill>
          <a:blip r:embed="rId3"/>
          <a:stretch>
            <a:fillRect/>
          </a:stretch>
        </p:blipFill>
        <p:spPr>
          <a:xfrm>
            <a:off x="6182329" y="991826"/>
            <a:ext cx="5181600" cy="5181600"/>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4279" y="281557"/>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02510" y="1527611"/>
            <a:ext cx="5181600" cy="4351338"/>
          </a:xfrm>
        </p:spPr>
        <p:txBody>
          <a:bodyPr/>
          <a:lstStyle/>
          <a:p>
            <a:pPr marL="0" indent="0">
              <a:buNone/>
            </a:pPr>
            <a:r>
              <a:rPr lang="en-US" b="1" dirty="0"/>
              <a:t>4. Enter/Exit</a:t>
            </a:r>
          </a:p>
          <a:p>
            <a:pPr marL="0" indent="0">
              <a:buNone/>
            </a:pPr>
            <a:r>
              <a:rPr lang="en-US" b="1" dirty="0"/>
              <a:t>enter_*/exit_ *:</a:t>
            </a:r>
            <a:r>
              <a:rPr lang="en-US" dirty="0"/>
              <a:t> it is used to determine how new data should be appearing and old data disappearing during the animation process.</a:t>
            </a:r>
          </a:p>
          <a:p>
            <a:pPr marL="514350" indent="-514350">
              <a:buFont typeface="+mj-lt"/>
              <a:buAutoNum type="alphaLcParenR"/>
            </a:pPr>
            <a:r>
              <a:rPr lang="en-US" b="1" dirty="0" err="1">
                <a:solidFill>
                  <a:srgbClr val="FF9797"/>
                </a:solidFill>
              </a:rPr>
              <a:t>enter_fade</a:t>
            </a:r>
            <a:r>
              <a:rPr lang="en-US" b="1" dirty="0">
                <a:solidFill>
                  <a:srgbClr val="FF9797"/>
                </a:solidFill>
              </a:rPr>
              <a:t>/</a:t>
            </a:r>
            <a:r>
              <a:rPr lang="en-US" b="1" dirty="0" err="1">
                <a:solidFill>
                  <a:srgbClr val="FF9797"/>
                </a:solidFill>
              </a:rPr>
              <a:t>exit_shrink</a:t>
            </a:r>
            <a:r>
              <a:rPr lang="en-US" b="1" dirty="0">
                <a:solidFill>
                  <a:srgbClr val="FF9797"/>
                </a:solidFill>
              </a:rPr>
              <a:t>/</a:t>
            </a:r>
            <a:r>
              <a:rPr lang="en-US" b="1" dirty="0" err="1">
                <a:solidFill>
                  <a:srgbClr val="FF9797"/>
                </a:solidFill>
              </a:rPr>
              <a:t>enter_grow</a:t>
            </a:r>
            <a:r>
              <a:rPr lang="en-US" b="1" dirty="0">
                <a:solidFill>
                  <a:srgbClr val="FF9797"/>
                </a:solidFill>
              </a:rPr>
              <a:t>/</a:t>
            </a:r>
            <a:r>
              <a:rPr lang="en-US" b="1" dirty="0" err="1">
                <a:solidFill>
                  <a:srgbClr val="FF9797"/>
                </a:solidFill>
              </a:rPr>
              <a:t>exit_fade</a:t>
            </a:r>
            <a:endParaRPr lang="en-US" dirty="0">
              <a:solidFill>
                <a:srgbClr val="FF9797"/>
              </a:solidFill>
            </a:endParaRPr>
          </a:p>
          <a:p>
            <a:pPr marL="0" indent="0">
              <a:buNone/>
            </a:pPr>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9" name="Rectangle 8">
            <a:extLst>
              <a:ext uri="{FF2B5EF4-FFF2-40B4-BE49-F238E27FC236}">
                <a16:creationId xmlns:a16="http://schemas.microsoft.com/office/drawing/2014/main" id="{17A91E94-E412-4A7C-8B2F-6354A0F56485}"/>
              </a:ext>
            </a:extLst>
          </p:cNvPr>
          <p:cNvSpPr/>
          <p:nvPr/>
        </p:nvSpPr>
        <p:spPr>
          <a:xfrm>
            <a:off x="5303629" y="6401793"/>
            <a:ext cx="6888371" cy="261610"/>
          </a:xfrm>
          <a:prstGeom prst="rect">
            <a:avLst/>
          </a:prstGeom>
        </p:spPr>
        <p:txBody>
          <a:bodyPr wrap="square">
            <a:spAutoFit/>
          </a:bodyPr>
          <a:lstStyle/>
          <a:p>
            <a:r>
              <a:rPr lang="en-AU" sz="1100" dirty="0"/>
              <a:t>Animation from: </a:t>
            </a:r>
            <a:r>
              <a:rPr lang="en-AU" sz="1100" dirty="0">
                <a:hlinkClick r:id="rId7"/>
              </a:rPr>
              <a:t>https://www.datanovia.com/en/blog/gganimate-how-to-create-plots-with-beautiful-animation-in-r/</a:t>
            </a:r>
            <a:endParaRPr lang="en-AU" sz="1100" dirty="0"/>
          </a:p>
        </p:txBody>
      </p:sp>
    </p:spTree>
    <p:extLst>
      <p:ext uri="{BB962C8B-B14F-4D97-AF65-F5344CB8AC3E}">
        <p14:creationId xmlns:p14="http://schemas.microsoft.com/office/powerpoint/2010/main" val="77606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0B699-8B4B-41E6-97A7-77B7AA1B409F}"/>
              </a:ext>
            </a:extLst>
          </p:cNvPr>
          <p:cNvPicPr>
            <a:picLocks noChangeAspect="1"/>
          </p:cNvPicPr>
          <p:nvPr/>
        </p:nvPicPr>
        <p:blipFill>
          <a:blip r:embed="rId3"/>
          <a:stretch>
            <a:fillRect/>
          </a:stretch>
        </p:blipFill>
        <p:spPr>
          <a:xfrm>
            <a:off x="6524529" y="1266632"/>
            <a:ext cx="5017662" cy="5017662"/>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629759" y="5394369"/>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02510" y="1474568"/>
            <a:ext cx="5783667" cy="4351338"/>
          </a:xfrm>
        </p:spPr>
        <p:txBody>
          <a:bodyPr>
            <a:normAutofit lnSpcReduction="10000"/>
          </a:bodyPr>
          <a:lstStyle/>
          <a:p>
            <a:pPr marL="0" indent="0">
              <a:buNone/>
            </a:pPr>
            <a:r>
              <a:rPr lang="en-US" b="1" dirty="0"/>
              <a:t>5. View</a:t>
            </a:r>
          </a:p>
          <a:p>
            <a:pPr marL="0" indent="0">
              <a:buNone/>
            </a:pPr>
            <a:r>
              <a:rPr lang="en-US" b="1" dirty="0"/>
              <a:t>view_ *:</a:t>
            </a:r>
            <a:r>
              <a:rPr lang="en-US" dirty="0"/>
              <a:t> It is used to define how the x &amp; y axes should change along with the animation or stay fixed.</a:t>
            </a:r>
          </a:p>
          <a:p>
            <a:pPr marL="514350" indent="-514350">
              <a:buFont typeface="+mj-lt"/>
              <a:buAutoNum type="alphaLcParenR"/>
            </a:pPr>
            <a:r>
              <a:rPr lang="en-US" b="1" dirty="0" err="1">
                <a:solidFill>
                  <a:srgbClr val="FF9797"/>
                </a:solidFill>
              </a:rPr>
              <a:t>view_follow</a:t>
            </a:r>
            <a:r>
              <a:rPr lang="en-US" b="1" dirty="0">
                <a:solidFill>
                  <a:srgbClr val="FF9797"/>
                </a:solidFill>
              </a:rPr>
              <a:t>(</a:t>
            </a:r>
            <a:r>
              <a:rPr lang="en-US" b="1" dirty="0" err="1">
                <a:solidFill>
                  <a:srgbClr val="FF9797"/>
                </a:solidFill>
              </a:rPr>
              <a:t>fixed_y</a:t>
            </a:r>
            <a:r>
              <a:rPr lang="en-US" b="1" dirty="0">
                <a:solidFill>
                  <a:srgbClr val="FF9797"/>
                </a:solidFill>
              </a:rPr>
              <a:t>=TRUE):</a:t>
            </a:r>
            <a:r>
              <a:rPr lang="en-US" b="1" dirty="0"/>
              <a:t> </a:t>
            </a:r>
            <a:r>
              <a:rPr lang="en-US" dirty="0"/>
              <a:t>This means that the </a:t>
            </a:r>
            <a:r>
              <a:rPr lang="en-US" dirty="0" err="1"/>
              <a:t>y_axis</a:t>
            </a:r>
            <a:r>
              <a:rPr lang="en-US" dirty="0"/>
              <a:t> would be fixed when the animation is running.</a:t>
            </a:r>
          </a:p>
          <a:p>
            <a:pPr marL="514350" indent="-514350">
              <a:buFont typeface="+mj-lt"/>
              <a:buAutoNum type="alphaLcParenR"/>
            </a:pPr>
            <a:r>
              <a:rPr lang="en-US" b="1" dirty="0" err="1">
                <a:solidFill>
                  <a:schemeClr val="accent3">
                    <a:lumMod val="50000"/>
                  </a:schemeClr>
                </a:solidFill>
              </a:rPr>
              <a:t>view_follow</a:t>
            </a:r>
            <a:r>
              <a:rPr lang="en-US" b="1" dirty="0">
                <a:solidFill>
                  <a:schemeClr val="accent3">
                    <a:lumMod val="50000"/>
                  </a:schemeClr>
                </a:solidFill>
              </a:rPr>
              <a:t>(</a:t>
            </a:r>
            <a:r>
              <a:rPr lang="en-US" b="1" dirty="0" err="1">
                <a:solidFill>
                  <a:schemeClr val="accent3">
                    <a:lumMod val="50000"/>
                  </a:schemeClr>
                </a:solidFill>
              </a:rPr>
              <a:t>fixed_x</a:t>
            </a:r>
            <a:r>
              <a:rPr lang="en-US" b="1" dirty="0">
                <a:solidFill>
                  <a:schemeClr val="accent3">
                    <a:lumMod val="50000"/>
                  </a:schemeClr>
                </a:solidFill>
              </a:rPr>
              <a:t>=TRUE)</a:t>
            </a:r>
            <a:r>
              <a:rPr lang="en-US" dirty="0">
                <a:solidFill>
                  <a:schemeClr val="accent3">
                    <a:lumMod val="50000"/>
                  </a:schemeClr>
                </a:solidFill>
              </a:rPr>
              <a:t> : </a:t>
            </a:r>
            <a:r>
              <a:rPr lang="en-US" dirty="0"/>
              <a:t>the x-axis would be fixed as the animation runs.</a:t>
            </a:r>
          </a:p>
          <a:p>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Rectangle 3">
            <a:extLst>
              <a:ext uri="{FF2B5EF4-FFF2-40B4-BE49-F238E27FC236}">
                <a16:creationId xmlns:a16="http://schemas.microsoft.com/office/drawing/2014/main" id="{6B60565A-F13A-43B6-B14B-EB1D4D370C2D}"/>
              </a:ext>
            </a:extLst>
          </p:cNvPr>
          <p:cNvSpPr/>
          <p:nvPr/>
        </p:nvSpPr>
        <p:spPr>
          <a:xfrm>
            <a:off x="7712306" y="782924"/>
            <a:ext cx="3907095" cy="369332"/>
          </a:xfrm>
          <a:prstGeom prst="rect">
            <a:avLst/>
          </a:prstGeom>
        </p:spPr>
        <p:txBody>
          <a:bodyPr wrap="none">
            <a:spAutoFit/>
          </a:bodyPr>
          <a:lstStyle/>
          <a:p>
            <a:r>
              <a:rPr lang="en-US" b="1" dirty="0">
                <a:solidFill>
                  <a:srgbClr val="FF9797"/>
                </a:solidFill>
              </a:rPr>
              <a:t>Example = </a:t>
            </a:r>
            <a:r>
              <a:rPr lang="en-US" b="1" dirty="0" err="1">
                <a:solidFill>
                  <a:srgbClr val="FF9797"/>
                </a:solidFill>
              </a:rPr>
              <a:t>view_follow</a:t>
            </a:r>
            <a:r>
              <a:rPr lang="en-US" b="1" dirty="0">
                <a:solidFill>
                  <a:srgbClr val="FF9797"/>
                </a:solidFill>
              </a:rPr>
              <a:t>(</a:t>
            </a:r>
            <a:r>
              <a:rPr lang="en-US" b="1" dirty="0" err="1">
                <a:solidFill>
                  <a:srgbClr val="FF9797"/>
                </a:solidFill>
              </a:rPr>
              <a:t>fixed_y</a:t>
            </a:r>
            <a:r>
              <a:rPr lang="en-US" b="1" dirty="0">
                <a:solidFill>
                  <a:srgbClr val="FF9797"/>
                </a:solidFill>
              </a:rPr>
              <a:t>=TRUE)</a:t>
            </a:r>
            <a:endParaRPr lang="en-AU" dirty="0"/>
          </a:p>
        </p:txBody>
      </p:sp>
    </p:spTree>
    <p:extLst>
      <p:ext uri="{BB962C8B-B14F-4D97-AF65-F5344CB8AC3E}">
        <p14:creationId xmlns:p14="http://schemas.microsoft.com/office/powerpoint/2010/main" val="184110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629759" y="5394369"/>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722890" y="1195142"/>
            <a:ext cx="10774327" cy="4698858"/>
          </a:xfrm>
        </p:spPr>
        <p:txBody>
          <a:bodyPr>
            <a:noAutofit/>
          </a:bodyPr>
          <a:lstStyle/>
          <a:p>
            <a:pPr marL="0" indent="0">
              <a:buNone/>
            </a:pPr>
            <a:r>
              <a:rPr lang="en-US" sz="1800" b="1" dirty="0"/>
              <a:t>6. Rendering</a:t>
            </a:r>
          </a:p>
          <a:p>
            <a:pPr marL="0" indent="0">
              <a:buNone/>
            </a:pPr>
            <a:r>
              <a:rPr lang="en-US" sz="1800" b="1" dirty="0"/>
              <a:t>Computing the final output:</a:t>
            </a:r>
          </a:p>
          <a:p>
            <a:pPr marL="514350" indent="-514350">
              <a:buFont typeface="+mj-lt"/>
              <a:buAutoNum type="alphaLcParenR"/>
            </a:pPr>
            <a:r>
              <a:rPr lang="en-US" sz="1800" b="1" dirty="0" err="1">
                <a:solidFill>
                  <a:srgbClr val="FF9797"/>
                </a:solidFill>
              </a:rPr>
              <a:t>nframes</a:t>
            </a:r>
            <a:r>
              <a:rPr lang="en-US" sz="1800" b="1" dirty="0">
                <a:solidFill>
                  <a:srgbClr val="FF9797"/>
                </a:solidFill>
              </a:rPr>
              <a:t>: </a:t>
            </a:r>
            <a:r>
              <a:rPr lang="en-US" sz="1800" dirty="0"/>
              <a:t>it sets the number of frames to be used (default is 100 remember thin data with low # frames might not be right to animate).</a:t>
            </a:r>
          </a:p>
          <a:p>
            <a:pPr marL="514350" indent="-514350">
              <a:buFont typeface="+mj-lt"/>
              <a:buAutoNum type="alphaLcParenR"/>
            </a:pPr>
            <a:r>
              <a:rPr lang="en-US" sz="1800" b="1" dirty="0">
                <a:solidFill>
                  <a:srgbClr val="9D7CD2"/>
                </a:solidFill>
              </a:rPr>
              <a:t>Frames per second(fps)</a:t>
            </a:r>
            <a:r>
              <a:rPr lang="en-US" sz="1800" b="1" dirty="0"/>
              <a:t>: </a:t>
            </a:r>
            <a:r>
              <a:rPr lang="en-US" sz="1800" dirty="0"/>
              <a:t>this is the amount of time spent on each frame per second(default is 10)</a:t>
            </a:r>
          </a:p>
          <a:p>
            <a:pPr marL="514350" indent="-514350">
              <a:buFont typeface="+mj-lt"/>
              <a:buAutoNum type="alphaLcParenR"/>
            </a:pPr>
            <a:r>
              <a:rPr lang="en-US" sz="1800" b="1" dirty="0">
                <a:solidFill>
                  <a:srgbClr val="FF0000"/>
                </a:solidFill>
              </a:rPr>
              <a:t>Renderer</a:t>
            </a:r>
            <a:r>
              <a:rPr lang="en-US" sz="1800" b="1" dirty="0"/>
              <a:t>:</a:t>
            </a:r>
            <a:r>
              <a:rPr lang="en-US" sz="1800" dirty="0"/>
              <a:t> this sets the function for combining each frame into an animate (default </a:t>
            </a:r>
            <a:r>
              <a:rPr lang="en-US" sz="1800" b="1" i="1" dirty="0"/>
              <a:t>renderer =  </a:t>
            </a:r>
            <a:r>
              <a:rPr lang="en-US" sz="1800" b="1" i="1" dirty="0" err="1"/>
              <a:t>gifski_renderer</a:t>
            </a:r>
            <a:r>
              <a:rPr lang="en-US" sz="1800" b="1" i="1" dirty="0"/>
              <a:t>()).</a:t>
            </a:r>
          </a:p>
          <a:p>
            <a:pPr marL="914400" lvl="1" indent="-457200">
              <a:buFont typeface="+mj-lt"/>
              <a:buAutoNum type="alphaLcParenR"/>
            </a:pPr>
            <a:r>
              <a:rPr lang="en-US" sz="1800" dirty="0"/>
              <a:t>Can also use an av or mp4 renderer to put to .mp4 (video) instead of .gif</a:t>
            </a:r>
          </a:p>
          <a:p>
            <a:pPr marL="914400" lvl="1" indent="-457200">
              <a:buFont typeface="+mj-lt"/>
              <a:buAutoNum type="alphaLcParenR"/>
            </a:pPr>
            <a:r>
              <a:rPr lang="en-US" sz="1800" b="1" i="1" dirty="0"/>
              <a:t>renderer=</a:t>
            </a:r>
            <a:r>
              <a:rPr lang="en-US" sz="1800" b="1" i="1" dirty="0" err="1"/>
              <a:t>ffmpeg_renderer</a:t>
            </a:r>
            <a:r>
              <a:rPr lang="en-US" sz="1800" b="1" i="1" dirty="0"/>
              <a:t>()</a:t>
            </a:r>
          </a:p>
          <a:p>
            <a:pPr marL="514350" indent="-514350">
              <a:buFont typeface="+mj-lt"/>
              <a:buAutoNum type="alphaLcParenR"/>
            </a:pPr>
            <a:r>
              <a:rPr lang="en-US" sz="1800" b="1" dirty="0">
                <a:solidFill>
                  <a:schemeClr val="accent3">
                    <a:lumMod val="75000"/>
                  </a:schemeClr>
                </a:solidFill>
              </a:rPr>
              <a:t>Duration</a:t>
            </a:r>
            <a:r>
              <a:rPr lang="en-US" sz="1800" dirty="0">
                <a:solidFill>
                  <a:schemeClr val="accent3">
                    <a:lumMod val="75000"/>
                  </a:schemeClr>
                </a:solidFill>
              </a:rPr>
              <a:t> – </a:t>
            </a:r>
            <a:r>
              <a:rPr lang="en-US" sz="1800" dirty="0"/>
              <a:t>total time for animation duration = 25</a:t>
            </a:r>
          </a:p>
          <a:p>
            <a:pPr marL="514350" indent="-514350">
              <a:buFont typeface="+mj-lt"/>
              <a:buAutoNum type="alphaLcParenR"/>
            </a:pPr>
            <a:r>
              <a:rPr lang="en-US" sz="1800" b="1" dirty="0">
                <a:solidFill>
                  <a:srgbClr val="FF9797"/>
                </a:solidFill>
              </a:rPr>
              <a:t>Layout</a:t>
            </a:r>
            <a:r>
              <a:rPr lang="en-US" sz="1800" dirty="0">
                <a:solidFill>
                  <a:srgbClr val="FF9797"/>
                </a:solidFill>
              </a:rPr>
              <a:t> – </a:t>
            </a:r>
            <a:r>
              <a:rPr lang="en-US" sz="1800" dirty="0"/>
              <a:t>specify height and width</a:t>
            </a:r>
          </a:p>
          <a:p>
            <a:pPr marL="514350" indent="-514350">
              <a:buFont typeface="+mj-lt"/>
              <a:buAutoNum type="alphaLcParenR"/>
            </a:pPr>
            <a:r>
              <a:rPr lang="en-US" sz="1800" b="1" dirty="0"/>
              <a:t>Do we want the .gif to play on a loop or stop after animation ends?</a:t>
            </a:r>
          </a:p>
          <a:p>
            <a:pPr marL="914400" lvl="1" indent="-457200">
              <a:buFont typeface="+mj-lt"/>
              <a:buAutoNum type="alphaLcParenR"/>
            </a:pPr>
            <a:r>
              <a:rPr lang="en-US" sz="1800" dirty="0"/>
              <a:t>Default </a:t>
            </a:r>
            <a:r>
              <a:rPr lang="en-US" sz="1800" b="1" dirty="0"/>
              <a:t>renderer= </a:t>
            </a:r>
            <a:r>
              <a:rPr lang="en-US" sz="1800" b="1" dirty="0" err="1"/>
              <a:t>gifski_renderer</a:t>
            </a:r>
            <a:r>
              <a:rPr lang="en-US" sz="1800" b="1" dirty="0"/>
              <a:t>(loop= TRUE )</a:t>
            </a:r>
          </a:p>
          <a:p>
            <a:pPr marL="914400" lvl="1" indent="-457200">
              <a:buFont typeface="+mj-lt"/>
              <a:buAutoNum type="alphaLcParenR"/>
            </a:pPr>
            <a:r>
              <a:rPr lang="en-AU" sz="1800"/>
              <a:t>You </a:t>
            </a:r>
            <a:r>
              <a:rPr lang="en-AU" sz="1800" dirty="0"/>
              <a:t>can also set an amount of time for the animation to pause before restarting</a:t>
            </a:r>
          </a:p>
          <a:p>
            <a:pPr marL="0" indent="0">
              <a:buNone/>
            </a:pPr>
            <a:endParaRPr lang="en-AU" sz="1800"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5"/>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878528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30045"/>
            <a:ext cx="8315815" cy="1499616"/>
          </a:xfrm>
        </p:spPr>
        <p:txBody>
          <a:bodyPr>
            <a:normAutofit/>
          </a:bodyPr>
          <a:lstStyle/>
          <a:p>
            <a:r>
              <a:rPr lang="en-AU" dirty="0"/>
              <a:t>Lesson #1</a:t>
            </a:r>
          </a:p>
        </p:txBody>
      </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840307" y="1202965"/>
            <a:ext cx="8813633" cy="4351338"/>
          </a:xfrm>
        </p:spPr>
        <p:txBody>
          <a:bodyPr>
            <a:normAutofit/>
          </a:bodyPr>
          <a:lstStyle/>
          <a:p>
            <a:pPr marL="0" indent="0">
              <a:buNone/>
            </a:pPr>
            <a:r>
              <a:rPr lang="en-US" b="1" dirty="0"/>
              <a:t>Have a clear plan:</a:t>
            </a:r>
          </a:p>
          <a:p>
            <a:r>
              <a:rPr lang="en-US" dirty="0"/>
              <a:t>As always, get to know your data </a:t>
            </a:r>
          </a:p>
          <a:p>
            <a:r>
              <a:rPr lang="en-US" dirty="0"/>
              <a:t>Sketch out the different frames/ states for your animation (remember its </a:t>
            </a:r>
            <a:r>
              <a:rPr lang="en-US" dirty="0" err="1"/>
              <a:t>kinda</a:t>
            </a:r>
            <a:r>
              <a:rPr lang="en-US" dirty="0"/>
              <a:t> like an old school cartoon flip book)</a:t>
            </a:r>
          </a:p>
          <a:p>
            <a:r>
              <a:rPr lang="en-US" dirty="0"/>
              <a:t>Read documentation or find a similar online examples </a:t>
            </a:r>
          </a:p>
          <a:p>
            <a:r>
              <a:rPr lang="en-US" dirty="0"/>
              <a:t>Get your static plot ready to go before trying to animate</a:t>
            </a:r>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3"/>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pic>
        <p:nvPicPr>
          <p:cNvPr id="6" name="Picture 5">
            <a:extLst>
              <a:ext uri="{FF2B5EF4-FFF2-40B4-BE49-F238E27FC236}">
                <a16:creationId xmlns:a16="http://schemas.microsoft.com/office/drawing/2014/main" id="{3A14C246-0A09-4208-B2B1-785274E611A1}"/>
              </a:ext>
            </a:extLst>
          </p:cNvPr>
          <p:cNvPicPr>
            <a:picLocks noChangeAspect="1"/>
          </p:cNvPicPr>
          <p:nvPr/>
        </p:nvPicPr>
        <p:blipFill>
          <a:blip r:embed="rId6"/>
          <a:stretch>
            <a:fillRect/>
          </a:stretch>
        </p:blipFill>
        <p:spPr>
          <a:xfrm>
            <a:off x="7527851" y="4264547"/>
            <a:ext cx="3921926" cy="2041002"/>
          </a:xfrm>
          <a:prstGeom prst="rect">
            <a:avLst/>
          </a:prstGeom>
        </p:spPr>
      </p:pic>
    </p:spTree>
    <p:extLst>
      <p:ext uri="{BB962C8B-B14F-4D97-AF65-F5344CB8AC3E}">
        <p14:creationId xmlns:p14="http://schemas.microsoft.com/office/powerpoint/2010/main" val="191589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359229"/>
            <a:ext cx="8315815" cy="1499616"/>
          </a:xfrm>
        </p:spPr>
        <p:txBody>
          <a:bodyPr>
            <a:normAutofit/>
          </a:bodyPr>
          <a:lstStyle/>
          <a:p>
            <a:r>
              <a:rPr lang="en-AU" dirty="0"/>
              <a:t>Lesson #2</a:t>
            </a:r>
          </a:p>
        </p:txBody>
      </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950853" y="1630412"/>
            <a:ext cx="8813633" cy="4351338"/>
          </a:xfrm>
        </p:spPr>
        <p:txBody>
          <a:bodyPr>
            <a:normAutofit fontScale="92500"/>
          </a:bodyPr>
          <a:lstStyle/>
          <a:p>
            <a:pPr marL="0" indent="0">
              <a:buNone/>
            </a:pPr>
            <a:r>
              <a:rPr lang="en-AU" b="1" dirty="0" err="1"/>
              <a:t>Transition_time</a:t>
            </a:r>
            <a:r>
              <a:rPr lang="en-AU" b="1" dirty="0"/>
              <a:t>() doesn’t work if you have a non-continuous time variable – repeated times</a:t>
            </a:r>
          </a:p>
          <a:p>
            <a:pPr marL="0" indent="0">
              <a:buNone/>
            </a:pPr>
            <a:r>
              <a:rPr lang="en-AU" dirty="0"/>
              <a:t>Example: Project brief – illustrate changes in price within a set series of time components geographically and temporally</a:t>
            </a:r>
          </a:p>
          <a:p>
            <a:pPr lvl="1"/>
            <a:r>
              <a:rPr lang="en-AU" b="1" dirty="0" err="1"/>
              <a:t>transition_time</a:t>
            </a:r>
            <a:r>
              <a:rPr lang="en-AU" b="1" dirty="0"/>
              <a:t>() -  </a:t>
            </a:r>
            <a:r>
              <a:rPr lang="en-AU" dirty="0"/>
              <a:t>but it didn’t work due to non unique time/dates</a:t>
            </a:r>
          </a:p>
          <a:p>
            <a:pPr lvl="1"/>
            <a:r>
              <a:rPr lang="en-AU" b="1" dirty="0" err="1"/>
              <a:t>transition_components</a:t>
            </a:r>
            <a:r>
              <a:rPr lang="en-AU" b="1" dirty="0"/>
              <a:t>() – </a:t>
            </a:r>
            <a:r>
              <a:rPr lang="en-AU" dirty="0"/>
              <a:t>to iterate through the unique time series for each of the price surges but this wasn’t quite right </a:t>
            </a:r>
          </a:p>
          <a:p>
            <a:pPr lvl="1"/>
            <a:r>
              <a:rPr lang="en-AU" b="1" dirty="0" err="1"/>
              <a:t>transition_reveal</a:t>
            </a:r>
            <a:r>
              <a:rPr lang="en-AU" b="1" dirty="0"/>
              <a:t>() – </a:t>
            </a:r>
            <a:r>
              <a:rPr lang="en-AU" dirty="0"/>
              <a:t>was the winner in the end for what I needed to reveal data gradually you can also set cumulative = TRUE in a few of the other transition_* to build data up on your plot.</a:t>
            </a:r>
          </a:p>
          <a:p>
            <a:pPr marL="457200" lvl="1"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3"/>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4502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2EB-AF4F-4F54-B222-7204781CD089}"/>
              </a:ext>
            </a:extLst>
          </p:cNvPr>
          <p:cNvSpPr>
            <a:spLocks noGrp="1"/>
          </p:cNvSpPr>
          <p:nvPr>
            <p:ph type="ctrTitle"/>
          </p:nvPr>
        </p:nvSpPr>
        <p:spPr>
          <a:xfrm>
            <a:off x="4226561" y="6182877"/>
            <a:ext cx="3920434" cy="675123"/>
          </a:xfrm>
        </p:spPr>
        <p:txBody>
          <a:bodyPr>
            <a:normAutofit fontScale="90000"/>
          </a:bodyPr>
          <a:lstStyle/>
          <a:p>
            <a:br>
              <a:rPr lang="en-AU" sz="2700" dirty="0"/>
            </a:br>
            <a:br>
              <a:rPr lang="en-AU" sz="4800" dirty="0"/>
            </a:br>
            <a:br>
              <a:rPr lang="en-AU" sz="4800" dirty="0"/>
            </a:br>
            <a:endParaRPr lang="en-AU" sz="4800" dirty="0"/>
          </a:p>
        </p:txBody>
      </p:sp>
      <p:pic>
        <p:nvPicPr>
          <p:cNvPr id="7" name="Content Placeholder 4">
            <a:extLst>
              <a:ext uri="{FF2B5EF4-FFF2-40B4-BE49-F238E27FC236}">
                <a16:creationId xmlns:a16="http://schemas.microsoft.com/office/drawing/2014/main" id="{43818F74-E9EA-4200-85B0-075C38EFDE38}"/>
              </a:ext>
            </a:extLst>
          </p:cNvPr>
          <p:cNvPicPr>
            <a:picLocks noChangeAspect="1"/>
          </p:cNvPicPr>
          <p:nvPr/>
        </p:nvPicPr>
        <p:blipFill rotWithShape="1">
          <a:blip r:embed="rId3"/>
          <a:srcRect r="10587" b="15730"/>
          <a:stretch/>
        </p:blipFill>
        <p:spPr>
          <a:xfrm>
            <a:off x="0" y="0"/>
            <a:ext cx="7267476" cy="4571990"/>
          </a:xfrm>
          <a:prstGeom prst="rect">
            <a:avLst/>
          </a:prstGeom>
        </p:spPr>
      </p:pic>
      <p:pic>
        <p:nvPicPr>
          <p:cNvPr id="1026" name="Picture 2" descr="Image result for monkey using computer">
            <a:extLst>
              <a:ext uri="{FF2B5EF4-FFF2-40B4-BE49-F238E27FC236}">
                <a16:creationId xmlns:a16="http://schemas.microsoft.com/office/drawing/2014/main" id="{61DBE4CD-EDDA-4C75-A8F7-C5236D611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84" r="12770"/>
          <a:stretch/>
        </p:blipFill>
        <p:spPr bwMode="auto">
          <a:xfrm>
            <a:off x="7353888" y="0"/>
            <a:ext cx="4838112" cy="4571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729D006-33CE-4277-B550-D63D921ED94D}"/>
              </a:ext>
            </a:extLst>
          </p:cNvPr>
          <p:cNvSpPr/>
          <p:nvPr/>
        </p:nvSpPr>
        <p:spPr>
          <a:xfrm>
            <a:off x="8493760" y="5259547"/>
            <a:ext cx="6096000" cy="1015663"/>
          </a:xfrm>
          <a:prstGeom prst="rect">
            <a:avLst/>
          </a:prstGeom>
        </p:spPr>
        <p:txBody>
          <a:bodyPr>
            <a:spAutoFit/>
          </a:bodyPr>
          <a:lstStyle/>
          <a:p>
            <a:r>
              <a:rPr lang="en-AU" sz="2000" dirty="0"/>
              <a:t>Data Analytics Web Developer</a:t>
            </a:r>
            <a:br>
              <a:rPr lang="en-AU" sz="2000" dirty="0"/>
            </a:br>
            <a:r>
              <a:rPr lang="en-AU" sz="2000" dirty="0"/>
              <a:t>Regional Innovation Data Lab</a:t>
            </a:r>
            <a:br>
              <a:rPr lang="en-AU" sz="2000" dirty="0"/>
            </a:br>
            <a:r>
              <a:rPr lang="en-AU" sz="2000" dirty="0"/>
              <a:t>Griffith University</a:t>
            </a:r>
          </a:p>
        </p:txBody>
      </p:sp>
      <p:grpSp>
        <p:nvGrpSpPr>
          <p:cNvPr id="8" name="Group 7">
            <a:extLst>
              <a:ext uri="{FF2B5EF4-FFF2-40B4-BE49-F238E27FC236}">
                <a16:creationId xmlns:a16="http://schemas.microsoft.com/office/drawing/2014/main" id="{1F927630-C247-4029-8C56-25E798807BCA}"/>
              </a:ext>
            </a:extLst>
          </p:cNvPr>
          <p:cNvGrpSpPr/>
          <p:nvPr/>
        </p:nvGrpSpPr>
        <p:grpSpPr>
          <a:xfrm>
            <a:off x="4460240" y="5259547"/>
            <a:ext cx="4638072" cy="1074282"/>
            <a:chOff x="0" y="5856726"/>
            <a:chExt cx="4871751" cy="1132902"/>
          </a:xfrm>
        </p:grpSpPr>
        <p:pic>
          <p:nvPicPr>
            <p:cNvPr id="9" name="Picture 8">
              <a:extLst>
                <a:ext uri="{FF2B5EF4-FFF2-40B4-BE49-F238E27FC236}">
                  <a16:creationId xmlns:a16="http://schemas.microsoft.com/office/drawing/2014/main" id="{00BD114C-B2FE-46E5-8BAE-EFD12BBD854E}"/>
                </a:ext>
              </a:extLst>
            </p:cNvPr>
            <p:cNvPicPr>
              <a:picLocks noChangeAspect="1"/>
            </p:cNvPicPr>
            <p:nvPr/>
          </p:nvPicPr>
          <p:blipFill>
            <a:blip r:embed="rId5"/>
            <a:stretch>
              <a:fillRect/>
            </a:stretch>
          </p:blipFill>
          <p:spPr>
            <a:xfrm>
              <a:off x="0" y="5856726"/>
              <a:ext cx="1132902" cy="1132902"/>
            </a:xfrm>
            <a:prstGeom prst="rect">
              <a:avLst/>
            </a:prstGeom>
          </p:spPr>
        </p:pic>
        <p:sp>
          <p:nvSpPr>
            <p:cNvPr id="10" name="TextBox 9">
              <a:extLst>
                <a:ext uri="{FF2B5EF4-FFF2-40B4-BE49-F238E27FC236}">
                  <a16:creationId xmlns:a16="http://schemas.microsoft.com/office/drawing/2014/main" id="{76EE959F-4D2B-4536-830E-4630B4D765C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864900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175919" y="19761"/>
            <a:ext cx="8315815" cy="1499616"/>
          </a:xfrm>
        </p:spPr>
        <p:txBody>
          <a:bodyPr>
            <a:normAutofit/>
          </a:bodyPr>
          <a:lstStyle/>
          <a:p>
            <a:r>
              <a:rPr lang="en-AU" dirty="0"/>
              <a:t>Lessons #3 &amp; 3.5</a:t>
            </a:r>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3"/>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 name="Rectangle 2">
            <a:extLst>
              <a:ext uri="{FF2B5EF4-FFF2-40B4-BE49-F238E27FC236}">
                <a16:creationId xmlns:a16="http://schemas.microsoft.com/office/drawing/2014/main" id="{643CAFC1-D515-4814-9398-41C1ABAE3020}"/>
              </a:ext>
            </a:extLst>
          </p:cNvPr>
          <p:cNvSpPr/>
          <p:nvPr/>
        </p:nvSpPr>
        <p:spPr>
          <a:xfrm>
            <a:off x="175919" y="1360577"/>
            <a:ext cx="11132146" cy="2308324"/>
          </a:xfrm>
          <a:prstGeom prst="rect">
            <a:avLst/>
          </a:prstGeom>
        </p:spPr>
        <p:txBody>
          <a:bodyPr wrap="square">
            <a:spAutoFit/>
          </a:bodyPr>
          <a:lstStyle/>
          <a:p>
            <a:pPr marL="457200" indent="-457200">
              <a:buFont typeface="Arial" panose="020B0604020202020204" pitchFamily="34" charset="0"/>
              <a:buChar char="•"/>
            </a:pPr>
            <a:r>
              <a:rPr lang="en-US" sz="2400" dirty="0"/>
              <a:t>When using </a:t>
            </a:r>
            <a:r>
              <a:rPr lang="en-US" sz="2400" dirty="0" err="1">
                <a:highlight>
                  <a:srgbClr val="FFFF00"/>
                </a:highlight>
              </a:rPr>
              <a:t>transition_reveal</a:t>
            </a:r>
            <a:r>
              <a:rPr lang="en-US" sz="2400" dirty="0">
                <a:highlight>
                  <a:srgbClr val="FFFF00"/>
                </a:highlight>
              </a:rPr>
              <a:t>() </a:t>
            </a:r>
            <a:r>
              <a:rPr lang="en-US" sz="2400" dirty="0"/>
              <a:t>to show data gradually appearing use the group aesthetic and you can keep points by giving them a unique group using: </a:t>
            </a:r>
            <a:r>
              <a:rPr lang="en-US" sz="2400" dirty="0">
                <a:highlight>
                  <a:srgbClr val="FFFF00"/>
                </a:highlight>
              </a:rPr>
              <a:t>group = </a:t>
            </a:r>
            <a:r>
              <a:rPr lang="en-US" sz="2400" dirty="0" err="1">
                <a:highlight>
                  <a:srgbClr val="FFFF00"/>
                </a:highlight>
              </a:rPr>
              <a:t>seq_along</a:t>
            </a:r>
            <a:r>
              <a:rPr lang="en-US" sz="2400" dirty="0">
                <a:highlight>
                  <a:srgbClr val="FFFF00"/>
                </a:highlight>
              </a:rPr>
              <a:t>(</a:t>
            </a:r>
            <a:r>
              <a:rPr lang="en-US" sz="2400" dirty="0" err="1">
                <a:highlight>
                  <a:srgbClr val="FFFF00"/>
                </a:highlight>
              </a:rPr>
              <a:t>grouping_var</a:t>
            </a:r>
            <a:r>
              <a:rPr lang="en-US" sz="2400" dirty="0">
                <a:highlight>
                  <a:srgbClr val="FFFF00"/>
                </a:highlight>
              </a:rPr>
              <a:t>)</a:t>
            </a:r>
          </a:p>
          <a:p>
            <a:pPr marL="457200" indent="-457200">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Pay attention to the labels - </a:t>
            </a:r>
            <a:r>
              <a:rPr lang="en-US" sz="2400" dirty="0" err="1">
                <a:solidFill>
                  <a:srgbClr val="000000"/>
                </a:solidFill>
                <a:latin typeface="Calibri" panose="020F0502020204030204" pitchFamily="34" charset="0"/>
                <a:cs typeface="Calibri" panose="020F0502020204030204" pitchFamily="34" charset="0"/>
              </a:rPr>
              <a:t>gganimate</a:t>
            </a:r>
            <a:r>
              <a:rPr lang="en-US" sz="2400" dirty="0">
                <a:solidFill>
                  <a:srgbClr val="000000"/>
                </a:solidFill>
                <a:latin typeface="Calibri" panose="020F0502020204030204" pitchFamily="34" charset="0"/>
                <a:cs typeface="Calibri" panose="020F0502020204030204" pitchFamily="34" charset="0"/>
              </a:rPr>
              <a:t> makes the variables in the transition available for string literal interpretation – the wording changes depending on the </a:t>
            </a:r>
            <a:r>
              <a:rPr lang="en-US" sz="2400" dirty="0" err="1">
                <a:solidFill>
                  <a:srgbClr val="000000"/>
                </a:solidFill>
                <a:latin typeface="Calibri" panose="020F0502020204030204" pitchFamily="34" charset="0"/>
                <a:cs typeface="Calibri" panose="020F0502020204030204" pitchFamily="34" charset="0"/>
              </a:rPr>
              <a:t>tranition</a:t>
            </a:r>
            <a:r>
              <a:rPr lang="en-US" sz="2400" dirty="0">
                <a:solidFill>
                  <a:srgbClr val="000000"/>
                </a:solidFill>
                <a:latin typeface="Calibri" panose="020F0502020204030204" pitchFamily="34" charset="0"/>
                <a:cs typeface="Calibri" panose="020F0502020204030204" pitchFamily="34" charset="0"/>
              </a:rPr>
              <a:t>_* used</a:t>
            </a:r>
            <a:endParaRPr lang="en-AU" sz="2400" dirty="0"/>
          </a:p>
        </p:txBody>
      </p:sp>
      <p:pic>
        <p:nvPicPr>
          <p:cNvPr id="8" name="Picture 7">
            <a:extLst>
              <a:ext uri="{FF2B5EF4-FFF2-40B4-BE49-F238E27FC236}">
                <a16:creationId xmlns:a16="http://schemas.microsoft.com/office/drawing/2014/main" id="{C07DE4B3-4503-4426-BB2A-5CF31C5FEA9A}"/>
              </a:ext>
            </a:extLst>
          </p:cNvPr>
          <p:cNvPicPr>
            <a:picLocks noChangeAspect="1"/>
          </p:cNvPicPr>
          <p:nvPr/>
        </p:nvPicPr>
        <p:blipFill>
          <a:blip r:embed="rId6"/>
          <a:stretch>
            <a:fillRect/>
          </a:stretch>
        </p:blipFill>
        <p:spPr>
          <a:xfrm>
            <a:off x="529927" y="3598533"/>
            <a:ext cx="11132146" cy="2406319"/>
          </a:xfrm>
          <a:prstGeom prst="rect">
            <a:avLst/>
          </a:prstGeom>
        </p:spPr>
      </p:pic>
      <p:sp>
        <p:nvSpPr>
          <p:cNvPr id="6" name="Arrow: Down 5">
            <a:extLst>
              <a:ext uri="{FF2B5EF4-FFF2-40B4-BE49-F238E27FC236}">
                <a16:creationId xmlns:a16="http://schemas.microsoft.com/office/drawing/2014/main" id="{EC9310AB-582A-41E7-9BD0-D9C12CAFC862}"/>
              </a:ext>
            </a:extLst>
          </p:cNvPr>
          <p:cNvSpPr/>
          <p:nvPr/>
        </p:nvSpPr>
        <p:spPr>
          <a:xfrm rot="8813067">
            <a:off x="8581854" y="4121429"/>
            <a:ext cx="434075" cy="730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Down 16">
            <a:extLst>
              <a:ext uri="{FF2B5EF4-FFF2-40B4-BE49-F238E27FC236}">
                <a16:creationId xmlns:a16="http://schemas.microsoft.com/office/drawing/2014/main" id="{062CF94E-4D4E-44C5-A90F-C4F22DF41389}"/>
              </a:ext>
            </a:extLst>
          </p:cNvPr>
          <p:cNvSpPr/>
          <p:nvPr/>
        </p:nvSpPr>
        <p:spPr>
          <a:xfrm rot="5229415">
            <a:off x="9105089" y="4755581"/>
            <a:ext cx="380300" cy="762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5051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C4BC-6BAC-4DE1-B386-5C978ECBA27C}"/>
              </a:ext>
            </a:extLst>
          </p:cNvPr>
          <p:cNvSpPr>
            <a:spLocks noGrp="1"/>
          </p:cNvSpPr>
          <p:nvPr>
            <p:ph type="title"/>
          </p:nvPr>
        </p:nvSpPr>
        <p:spPr>
          <a:xfrm>
            <a:off x="8153399" y="365125"/>
            <a:ext cx="3430605" cy="5530319"/>
          </a:xfrm>
        </p:spPr>
        <p:txBody>
          <a:bodyPr vert="horz" lIns="91440" tIns="45720" rIns="91440" bIns="45720" rtlCol="0" anchor="ctr">
            <a:normAutofit/>
          </a:bodyPr>
          <a:lstStyle/>
          <a:p>
            <a:r>
              <a:rPr lang="en-US" sz="3200" dirty="0"/>
              <a:t>Code for the gap minder animations. Adapted from tutorial: </a:t>
            </a:r>
            <a:r>
              <a:rPr lang="en-AU" sz="3200" dirty="0">
                <a:hlinkClick r:id="rId3"/>
              </a:rPr>
              <a:t>https://www.datanovia.com/en/blog/gganimate-how-to-create-plots-with-beautiful-animation-in-r/</a:t>
            </a:r>
            <a:endParaRPr lang="en-US" sz="3200" dirty="0"/>
          </a:p>
        </p:txBody>
      </p:sp>
      <p:pic>
        <p:nvPicPr>
          <p:cNvPr id="4" name="Content Placeholder 3">
            <a:extLst>
              <a:ext uri="{FF2B5EF4-FFF2-40B4-BE49-F238E27FC236}">
                <a16:creationId xmlns:a16="http://schemas.microsoft.com/office/drawing/2014/main" id="{F8EE9578-1558-4BBE-AF95-7DEA290CFEEE}"/>
              </a:ext>
            </a:extLst>
          </p:cNvPr>
          <p:cNvPicPr>
            <a:picLocks noGrp="1" noChangeAspect="1"/>
          </p:cNvPicPr>
          <p:nvPr>
            <p:ph idx="1"/>
          </p:nvPr>
        </p:nvPicPr>
        <p:blipFill rotWithShape="1">
          <a:blip r:embed="rId4"/>
          <a:srcRect r="572" b="1"/>
          <a:stretch/>
        </p:blipFill>
        <p:spPr>
          <a:xfrm>
            <a:off x="20" y="10"/>
            <a:ext cx="7534636" cy="6857990"/>
          </a:xfrm>
          <a:prstGeom prst="rect">
            <a:avLst/>
          </a:prstGeom>
        </p:spPr>
      </p:pic>
    </p:spTree>
    <p:extLst>
      <p:ext uri="{BB962C8B-B14F-4D97-AF65-F5344CB8AC3E}">
        <p14:creationId xmlns:p14="http://schemas.microsoft.com/office/powerpoint/2010/main" val="1413514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D519-E80C-43BE-B073-EE910EE91CDD}"/>
              </a:ext>
            </a:extLst>
          </p:cNvPr>
          <p:cNvSpPr>
            <a:spLocks noGrp="1"/>
          </p:cNvSpPr>
          <p:nvPr>
            <p:ph type="title"/>
          </p:nvPr>
        </p:nvSpPr>
        <p:spPr>
          <a:xfrm>
            <a:off x="270216" y="227840"/>
            <a:ext cx="10515600" cy="1325563"/>
          </a:xfrm>
        </p:spPr>
        <p:txBody>
          <a:bodyPr/>
          <a:lstStyle/>
          <a:p>
            <a:r>
              <a:rPr lang="en-AU" dirty="0"/>
              <a:t>Resources</a:t>
            </a:r>
          </a:p>
        </p:txBody>
      </p:sp>
      <p:sp>
        <p:nvSpPr>
          <p:cNvPr id="3" name="Content Placeholder 2">
            <a:extLst>
              <a:ext uri="{FF2B5EF4-FFF2-40B4-BE49-F238E27FC236}">
                <a16:creationId xmlns:a16="http://schemas.microsoft.com/office/drawing/2014/main" id="{E1914AD0-DEDF-415B-9868-40DEDBFA3BA0}"/>
              </a:ext>
            </a:extLst>
          </p:cNvPr>
          <p:cNvSpPr>
            <a:spLocks noGrp="1"/>
          </p:cNvSpPr>
          <p:nvPr>
            <p:ph idx="1"/>
          </p:nvPr>
        </p:nvSpPr>
        <p:spPr>
          <a:xfrm>
            <a:off x="838200" y="1504567"/>
            <a:ext cx="10515600" cy="5264439"/>
          </a:xfrm>
        </p:spPr>
        <p:txBody>
          <a:bodyPr numCol="2">
            <a:normAutofit/>
          </a:bodyPr>
          <a:lstStyle/>
          <a:p>
            <a:pPr marL="0" indent="0">
              <a:buNone/>
            </a:pPr>
            <a:r>
              <a:rPr lang="en-AU" sz="2400" b="1" dirty="0"/>
              <a:t>Getting Started:</a:t>
            </a:r>
          </a:p>
          <a:p>
            <a:r>
              <a:rPr lang="en-US" sz="2400" dirty="0" err="1"/>
              <a:t>GGplot</a:t>
            </a:r>
            <a:r>
              <a:rPr lang="en-US" sz="2400" dirty="0"/>
              <a:t>:</a:t>
            </a:r>
          </a:p>
          <a:p>
            <a:pPr marL="0" indent="0">
              <a:buNone/>
            </a:pPr>
            <a:r>
              <a:rPr lang="en-US" sz="2400" dirty="0">
                <a:hlinkClick r:id="rId2"/>
              </a:rPr>
              <a:t>https://ggplot2.tidyverse.org/</a:t>
            </a:r>
            <a:r>
              <a:rPr lang="en-US" sz="2400" dirty="0"/>
              <a:t> </a:t>
            </a:r>
          </a:p>
          <a:p>
            <a:r>
              <a:rPr lang="en-US" sz="2400" dirty="0"/>
              <a:t>Grammar of graphics:</a:t>
            </a:r>
          </a:p>
          <a:p>
            <a:pPr marL="0" indent="0">
              <a:buNone/>
            </a:pPr>
            <a:r>
              <a:rPr lang="en-US" sz="2400" dirty="0">
                <a:hlinkClick r:id="rId3"/>
              </a:rPr>
              <a:t>https://amzn.to/2fncG50</a:t>
            </a:r>
            <a:r>
              <a:rPr lang="en-US" sz="2400" dirty="0"/>
              <a:t> </a:t>
            </a:r>
          </a:p>
          <a:p>
            <a:r>
              <a:rPr lang="en-US" sz="2400" dirty="0" err="1"/>
              <a:t>GGanimate</a:t>
            </a:r>
            <a:r>
              <a:rPr lang="en-US" sz="2400" dirty="0"/>
              <a:t>:</a:t>
            </a:r>
          </a:p>
          <a:p>
            <a:pPr marL="0" indent="0">
              <a:buNone/>
            </a:pPr>
            <a:r>
              <a:rPr lang="en-US" sz="2400" dirty="0">
                <a:hlinkClick r:id="rId4"/>
              </a:rPr>
              <a:t>https://gganimate.com/</a:t>
            </a:r>
            <a:r>
              <a:rPr lang="en-US" sz="2400" dirty="0"/>
              <a:t> </a:t>
            </a:r>
          </a:p>
          <a:p>
            <a:r>
              <a:rPr lang="en-US" sz="2400" dirty="0"/>
              <a:t>R &amp; </a:t>
            </a:r>
            <a:r>
              <a:rPr lang="en-US" sz="2400" dirty="0" err="1"/>
              <a:t>RLadies</a:t>
            </a:r>
            <a:r>
              <a:rPr lang="en-US" sz="2400" dirty="0"/>
              <a:t>:</a:t>
            </a:r>
          </a:p>
          <a:p>
            <a:pPr marL="0" indent="0">
              <a:buNone/>
            </a:pPr>
            <a:r>
              <a:rPr lang="en-US" sz="2400" dirty="0">
                <a:hlinkClick r:id="rId5"/>
              </a:rPr>
              <a:t>https://rladies.org/</a:t>
            </a:r>
            <a:r>
              <a:rPr lang="en-US" sz="2400" dirty="0"/>
              <a:t> </a:t>
            </a:r>
          </a:p>
          <a:p>
            <a:endParaRPr lang="en-US" sz="2400" dirty="0"/>
          </a:p>
          <a:p>
            <a:endParaRPr lang="en-US" sz="2400" dirty="0"/>
          </a:p>
          <a:p>
            <a:pPr marL="0" indent="0">
              <a:buNone/>
            </a:pPr>
            <a:r>
              <a:rPr lang="en-AU" sz="2400" b="1" dirty="0"/>
              <a:t>Blogs/Tutorials:</a:t>
            </a:r>
          </a:p>
          <a:p>
            <a:r>
              <a:rPr lang="en-AU" sz="2400" dirty="0">
                <a:hlinkClick r:id="rId6"/>
              </a:rPr>
              <a:t>https://www.datanovia.com/en/blog/gganimate-how-to-create-plots-with-beautiful-animation-in-r/</a:t>
            </a:r>
            <a:endParaRPr lang="en-AU" sz="2400" dirty="0"/>
          </a:p>
          <a:p>
            <a:r>
              <a:rPr lang="en-AU" sz="2400" dirty="0">
                <a:hlinkClick r:id="rId7"/>
              </a:rPr>
              <a:t>https://towardsdatascience.com/animating-your-data-visualizations-like-a-boss-using-r-f94ae20843e3</a:t>
            </a:r>
            <a:endParaRPr lang="en-AU" sz="2400" dirty="0"/>
          </a:p>
          <a:p>
            <a:r>
              <a:rPr lang="en-AU" sz="2400" dirty="0">
                <a:hlinkClick r:id="rId8"/>
              </a:rPr>
              <a:t>https://towardsdatascience.com/how-to-create-plots-with-beautiful-animation-using-gganimate-912f4279b073</a:t>
            </a:r>
            <a:endParaRPr lang="en-AU" sz="2400" dirty="0"/>
          </a:p>
        </p:txBody>
      </p:sp>
      <p:sp>
        <p:nvSpPr>
          <p:cNvPr id="4" name="Oval 3">
            <a:extLst>
              <a:ext uri="{FF2B5EF4-FFF2-40B4-BE49-F238E27FC236}">
                <a16:creationId xmlns:a16="http://schemas.microsoft.com/office/drawing/2014/main" id="{7A556AB1-281E-47E3-8789-E10E834E989D}"/>
              </a:ext>
            </a:extLst>
          </p:cNvPr>
          <p:cNvSpPr/>
          <p:nvPr/>
        </p:nvSpPr>
        <p:spPr>
          <a:xfrm>
            <a:off x="10509687" y="5197193"/>
            <a:ext cx="1295682" cy="1295682"/>
          </a:xfrm>
          <a:prstGeom prst="ellipse">
            <a:avLst/>
          </a:prstGeom>
          <a:solidFill>
            <a:srgbClr val="FF0000"/>
          </a:solidFill>
          <a:ln>
            <a:solidFill>
              <a:srgbClr val="FF0000"/>
            </a:solidFill>
          </a:ln>
        </p:spPr>
        <p:style>
          <a:lnRef idx="0">
            <a:scrgbClr r="0" g="0" b="0"/>
          </a:lnRef>
          <a:fillRef idx="1">
            <a:scrgbClr r="0" g="0" b="0"/>
          </a:fillRef>
          <a:effectRef idx="0">
            <a:schemeClr val="accent5">
              <a:hueOff val="0"/>
              <a:satOff val="0"/>
              <a:lumOff val="0"/>
              <a:alphaOff val="0"/>
            </a:schemeClr>
          </a:effectRef>
          <a:fontRef idx="minor"/>
        </p:style>
      </p:sp>
      <p:sp>
        <p:nvSpPr>
          <p:cNvPr id="5" name="Rectangle 4" descr="Books">
            <a:extLst>
              <a:ext uri="{FF2B5EF4-FFF2-40B4-BE49-F238E27FC236}">
                <a16:creationId xmlns:a16="http://schemas.microsoft.com/office/drawing/2014/main" id="{ECF4C20E-6EB4-4A40-B1C8-3B0E58F7FF6E}"/>
              </a:ext>
            </a:extLst>
          </p:cNvPr>
          <p:cNvSpPr/>
          <p:nvPr/>
        </p:nvSpPr>
        <p:spPr>
          <a:xfrm>
            <a:off x="10785816" y="5473322"/>
            <a:ext cx="743424" cy="74342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36AA8D29-BEDE-4909-AF82-EFDBBCC0041C}"/>
              </a:ext>
            </a:extLst>
          </p:cNvPr>
          <p:cNvGrpSpPr/>
          <p:nvPr/>
        </p:nvGrpSpPr>
        <p:grpSpPr>
          <a:xfrm>
            <a:off x="0" y="5987142"/>
            <a:ext cx="3418873" cy="988943"/>
            <a:chOff x="0" y="5856726"/>
            <a:chExt cx="4871751" cy="1132902"/>
          </a:xfrm>
        </p:grpSpPr>
        <p:pic>
          <p:nvPicPr>
            <p:cNvPr id="7" name="Picture 6">
              <a:extLst>
                <a:ext uri="{FF2B5EF4-FFF2-40B4-BE49-F238E27FC236}">
                  <a16:creationId xmlns:a16="http://schemas.microsoft.com/office/drawing/2014/main" id="{55322727-7D0D-4F05-BE57-DC5B10E1E670}"/>
                </a:ext>
              </a:extLst>
            </p:cNvPr>
            <p:cNvPicPr>
              <a:picLocks noChangeAspect="1"/>
            </p:cNvPicPr>
            <p:nvPr/>
          </p:nvPicPr>
          <p:blipFill>
            <a:blip r:embed="rId11"/>
            <a:stretch>
              <a:fillRect/>
            </a:stretch>
          </p:blipFill>
          <p:spPr>
            <a:xfrm>
              <a:off x="0" y="5856726"/>
              <a:ext cx="1132902" cy="1132902"/>
            </a:xfrm>
            <a:prstGeom prst="rect">
              <a:avLst/>
            </a:prstGeom>
          </p:spPr>
        </p:pic>
        <p:sp>
          <p:nvSpPr>
            <p:cNvPr id="8" name="TextBox 7">
              <a:extLst>
                <a:ext uri="{FF2B5EF4-FFF2-40B4-BE49-F238E27FC236}">
                  <a16:creationId xmlns:a16="http://schemas.microsoft.com/office/drawing/2014/main" id="{6BE353C0-6851-43CA-AC74-E9E6822B05F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93535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4E-6623-45A0-A28C-68A1540ED59F}"/>
              </a:ext>
            </a:extLst>
          </p:cNvPr>
          <p:cNvSpPr>
            <a:spLocks noGrp="1"/>
          </p:cNvSpPr>
          <p:nvPr>
            <p:ph type="title"/>
          </p:nvPr>
        </p:nvSpPr>
        <p:spPr>
          <a:xfrm>
            <a:off x="-13805633" y="-639862"/>
            <a:ext cx="35312907" cy="3430987"/>
          </a:xfrm>
        </p:spPr>
        <p:txBody>
          <a:bodyPr/>
          <a:lstStyle/>
          <a:p>
            <a:endParaRPr lang="en-AU" dirty="0"/>
          </a:p>
        </p:txBody>
      </p:sp>
      <p:sp>
        <p:nvSpPr>
          <p:cNvPr id="3" name="Content Placeholder 2">
            <a:extLst>
              <a:ext uri="{FF2B5EF4-FFF2-40B4-BE49-F238E27FC236}">
                <a16:creationId xmlns:a16="http://schemas.microsoft.com/office/drawing/2014/main" id="{0CEA8EA4-E94F-4B21-BD39-C71D87FEB8E5}"/>
              </a:ext>
            </a:extLst>
          </p:cNvPr>
          <p:cNvSpPr>
            <a:spLocks noGrp="1"/>
          </p:cNvSpPr>
          <p:nvPr>
            <p:ph idx="1"/>
          </p:nvPr>
        </p:nvSpPr>
        <p:spPr>
          <a:xfrm>
            <a:off x="667531" y="1437297"/>
            <a:ext cx="10515600" cy="4991212"/>
          </a:xfrm>
        </p:spPr>
        <p:txBody>
          <a:bodyPr/>
          <a:lstStyle/>
          <a:p>
            <a:pPr marL="0" indent="0" algn="ctr">
              <a:buNone/>
            </a:pPr>
            <a:r>
              <a:rPr lang="en-AU" dirty="0"/>
              <a:t>Thank you!</a:t>
            </a:r>
          </a:p>
        </p:txBody>
      </p:sp>
      <p:sp>
        <p:nvSpPr>
          <p:cNvPr id="4" name="TextBox 3">
            <a:extLst>
              <a:ext uri="{FF2B5EF4-FFF2-40B4-BE49-F238E27FC236}">
                <a16:creationId xmlns:a16="http://schemas.microsoft.com/office/drawing/2014/main" id="{63E8CE58-3A8E-4E6E-9A0A-15C214B30FAD}"/>
              </a:ext>
            </a:extLst>
          </p:cNvPr>
          <p:cNvSpPr txBox="1"/>
          <p:nvPr/>
        </p:nvSpPr>
        <p:spPr>
          <a:xfrm>
            <a:off x="277091" y="5556403"/>
            <a:ext cx="4424218" cy="1200329"/>
          </a:xfrm>
          <a:prstGeom prst="rect">
            <a:avLst/>
          </a:prstGeom>
          <a:noFill/>
        </p:spPr>
        <p:txBody>
          <a:bodyPr wrap="square" rtlCol="0">
            <a:spAutoFit/>
          </a:bodyPr>
          <a:lstStyle/>
          <a:p>
            <a:r>
              <a:rPr lang="en-AU" dirty="0"/>
              <a:t>How to get in touch:</a:t>
            </a:r>
          </a:p>
          <a:p>
            <a:r>
              <a:rPr lang="en-AU" dirty="0">
                <a:hlinkClick r:id="rId2"/>
              </a:rPr>
              <a:t>www.ridl.com.au</a:t>
            </a:r>
            <a:endParaRPr lang="en-AU" dirty="0"/>
          </a:p>
          <a:p>
            <a:r>
              <a:rPr lang="en-AU" dirty="0">
                <a:hlinkClick r:id="rId3"/>
              </a:rPr>
              <a:t>r.chappell@griffith.edu.au</a:t>
            </a:r>
            <a:r>
              <a:rPr lang="en-AU" dirty="0"/>
              <a:t> </a:t>
            </a:r>
          </a:p>
          <a:p>
            <a:r>
              <a:rPr lang="en-AU" dirty="0"/>
              <a:t>Twitter: @</a:t>
            </a:r>
            <a:r>
              <a:rPr lang="en-AU" dirty="0" err="1"/>
              <a:t>rhetta_chappell</a:t>
            </a:r>
            <a:endParaRPr lang="en-AU" dirty="0"/>
          </a:p>
        </p:txBody>
      </p:sp>
      <p:sp>
        <p:nvSpPr>
          <p:cNvPr id="6" name="Oval 5">
            <a:extLst>
              <a:ext uri="{FF2B5EF4-FFF2-40B4-BE49-F238E27FC236}">
                <a16:creationId xmlns:a16="http://schemas.microsoft.com/office/drawing/2014/main" id="{186D7034-D2FB-40B1-AF2F-28B1363C03A3}"/>
              </a:ext>
            </a:extLst>
          </p:cNvPr>
          <p:cNvSpPr/>
          <p:nvPr/>
        </p:nvSpPr>
        <p:spPr>
          <a:xfrm>
            <a:off x="5448159" y="2781159"/>
            <a:ext cx="1295682" cy="1295682"/>
          </a:xfrm>
          <a:prstGeom prst="ellipse">
            <a:avLst/>
          </a:prstGeom>
          <a:solidFill>
            <a:srgbClr val="FFC000"/>
          </a:solidFill>
        </p:spPr>
        <p:style>
          <a:lnRef idx="0">
            <a:schemeClr val="lt1">
              <a:alpha val="0"/>
              <a:hueOff val="0"/>
              <a:satOff val="0"/>
              <a:lumOff val="0"/>
              <a:alphaOff val="0"/>
            </a:schemeClr>
          </a:lnRef>
          <a:fillRef idx="1">
            <a:scrgbClr r="0" g="0" b="0"/>
          </a:fillRef>
          <a:effectRef idx="0">
            <a:schemeClr val="accent6">
              <a:hueOff val="0"/>
              <a:satOff val="0"/>
              <a:lumOff val="0"/>
              <a:alphaOff val="0"/>
            </a:schemeClr>
          </a:effectRef>
          <a:fontRef idx="minor"/>
        </p:style>
      </p:sp>
      <p:sp>
        <p:nvSpPr>
          <p:cNvPr id="7" name="Rectangle 6" descr="Help">
            <a:extLst>
              <a:ext uri="{FF2B5EF4-FFF2-40B4-BE49-F238E27FC236}">
                <a16:creationId xmlns:a16="http://schemas.microsoft.com/office/drawing/2014/main" id="{EE619A48-DF32-429D-BFEB-28E41D7A8548}"/>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2465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266A-17B3-4269-8A9A-92228D591DD0}"/>
              </a:ext>
            </a:extLst>
          </p:cNvPr>
          <p:cNvSpPr>
            <a:spLocks noGrp="1"/>
          </p:cNvSpPr>
          <p:nvPr>
            <p:ph type="title"/>
          </p:nvPr>
        </p:nvSpPr>
        <p:spPr/>
        <p:txBody>
          <a:bodyPr/>
          <a:lstStyle/>
          <a:p>
            <a:endParaRPr lang="en-AU"/>
          </a:p>
        </p:txBody>
      </p:sp>
      <p:pic>
        <p:nvPicPr>
          <p:cNvPr id="5" name="Content Placeholder 4" descr="A screenshot of a cell phone&#10;&#10;Description automatically generated">
            <a:extLst>
              <a:ext uri="{FF2B5EF4-FFF2-40B4-BE49-F238E27FC236}">
                <a16:creationId xmlns:a16="http://schemas.microsoft.com/office/drawing/2014/main" id="{F50FD68F-60B9-4F17-BB38-5DCCDF110511}"/>
              </a:ext>
            </a:extLst>
          </p:cNvPr>
          <p:cNvPicPr>
            <a:picLocks noGrp="1" noChangeAspect="1"/>
          </p:cNvPicPr>
          <p:nvPr>
            <p:ph idx="1"/>
          </p:nvPr>
        </p:nvPicPr>
        <p:blipFill>
          <a:blip r:embed="rId2"/>
          <a:stretch>
            <a:fillRect/>
          </a:stretch>
        </p:blipFill>
        <p:spPr>
          <a:xfrm>
            <a:off x="1085850" y="75959"/>
            <a:ext cx="10315575" cy="6963015"/>
          </a:xfrm>
        </p:spPr>
      </p:pic>
    </p:spTree>
    <p:extLst>
      <p:ext uri="{BB962C8B-B14F-4D97-AF65-F5344CB8AC3E}">
        <p14:creationId xmlns:p14="http://schemas.microsoft.com/office/powerpoint/2010/main" val="175975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92DF145-8CAD-400D-836C-BEADB11019C8}"/>
              </a:ext>
            </a:extLst>
          </p:cNvPr>
          <p:cNvSpPr/>
          <p:nvPr/>
        </p:nvSpPr>
        <p:spPr>
          <a:xfrm>
            <a:off x="1777312" y="2398307"/>
            <a:ext cx="1808477" cy="1808477"/>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4" name="Rectangle 3" descr="Grinning face with no fill">
            <a:extLst>
              <a:ext uri="{FF2B5EF4-FFF2-40B4-BE49-F238E27FC236}">
                <a16:creationId xmlns:a16="http://schemas.microsoft.com/office/drawing/2014/main" id="{714DA506-C968-4946-A1DF-D06307701C4D}"/>
              </a:ext>
            </a:extLst>
          </p:cNvPr>
          <p:cNvSpPr/>
          <p:nvPr/>
        </p:nvSpPr>
        <p:spPr>
          <a:xfrm>
            <a:off x="2162725" y="2783720"/>
            <a:ext cx="1037650" cy="10376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7B00127F-B107-4082-A4EC-99EAAEF0DA8E}"/>
              </a:ext>
            </a:extLst>
          </p:cNvPr>
          <p:cNvSpPr/>
          <p:nvPr/>
        </p:nvSpPr>
        <p:spPr>
          <a:xfrm>
            <a:off x="1199192" y="4770080"/>
            <a:ext cx="2964716" cy="1221855"/>
          </a:xfrm>
          <a:custGeom>
            <a:avLst/>
            <a:gdLst>
              <a:gd name="connsiteX0" fmla="*/ 0 w 2964716"/>
              <a:gd name="connsiteY0" fmla="*/ 0 h 1221855"/>
              <a:gd name="connsiteX1" fmla="*/ 2964716 w 2964716"/>
              <a:gd name="connsiteY1" fmla="*/ 0 h 1221855"/>
              <a:gd name="connsiteX2" fmla="*/ 2964716 w 2964716"/>
              <a:gd name="connsiteY2" fmla="*/ 1221855 h 1221855"/>
              <a:gd name="connsiteX3" fmla="*/ 0 w 2964716"/>
              <a:gd name="connsiteY3" fmla="*/ 1221855 h 1221855"/>
              <a:gd name="connsiteX4" fmla="*/ 0 w 2964716"/>
              <a:gd name="connsiteY4" fmla="*/ 0 h 122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16" h="1221855">
                <a:moveTo>
                  <a:pt x="0" y="0"/>
                </a:moveTo>
                <a:lnTo>
                  <a:pt x="2964716" y="0"/>
                </a:lnTo>
                <a:lnTo>
                  <a:pt x="2964716" y="1221855"/>
                </a:lnTo>
                <a:lnTo>
                  <a:pt x="0" y="12218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THANK YOU</a:t>
            </a:r>
          </a:p>
          <a:p>
            <a:pPr marL="0" lvl="0" indent="0" algn="ctr" defTabSz="800100">
              <a:lnSpc>
                <a:spcPct val="100000"/>
              </a:lnSpc>
              <a:spcBef>
                <a:spcPct val="0"/>
              </a:spcBef>
              <a:spcAft>
                <a:spcPct val="35000"/>
              </a:spcAft>
              <a:buNone/>
              <a:defRPr cap="all"/>
            </a:pPr>
            <a:r>
              <a:rPr lang="en-US" sz="1800" kern="1200" dirty="0"/>
              <a:t>RLADIES for the OPPORTUNITY</a:t>
            </a:r>
          </a:p>
        </p:txBody>
      </p:sp>
      <p:sp>
        <p:nvSpPr>
          <p:cNvPr id="6" name="Oval 5">
            <a:extLst>
              <a:ext uri="{FF2B5EF4-FFF2-40B4-BE49-F238E27FC236}">
                <a16:creationId xmlns:a16="http://schemas.microsoft.com/office/drawing/2014/main" id="{6AFE3CA0-FF3C-410E-9D31-F391F5A7592F}"/>
              </a:ext>
            </a:extLst>
          </p:cNvPr>
          <p:cNvSpPr/>
          <p:nvPr/>
        </p:nvSpPr>
        <p:spPr>
          <a:xfrm>
            <a:off x="5260853" y="2398307"/>
            <a:ext cx="1808477" cy="1808477"/>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7" name="Rectangle 6" descr="No sign">
            <a:extLst>
              <a:ext uri="{FF2B5EF4-FFF2-40B4-BE49-F238E27FC236}">
                <a16:creationId xmlns:a16="http://schemas.microsoft.com/office/drawing/2014/main" id="{53948D49-A69F-444A-8CD9-641E9A1FBB30}"/>
              </a:ext>
            </a:extLst>
          </p:cNvPr>
          <p:cNvSpPr/>
          <p:nvPr/>
        </p:nvSpPr>
        <p:spPr>
          <a:xfrm>
            <a:off x="5646267" y="2783720"/>
            <a:ext cx="1037650" cy="103765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A74DCFD6-3E36-47E3-A378-3541A5D8DE43}"/>
              </a:ext>
            </a:extLst>
          </p:cNvPr>
          <p:cNvSpPr/>
          <p:nvPr/>
        </p:nvSpPr>
        <p:spPr>
          <a:xfrm>
            <a:off x="5052172" y="4815521"/>
            <a:ext cx="2173979" cy="1221855"/>
          </a:xfrm>
          <a:custGeom>
            <a:avLst/>
            <a:gdLst>
              <a:gd name="connsiteX0" fmla="*/ 0 w 2173979"/>
              <a:gd name="connsiteY0" fmla="*/ 0 h 1221855"/>
              <a:gd name="connsiteX1" fmla="*/ 2173979 w 2173979"/>
              <a:gd name="connsiteY1" fmla="*/ 0 h 1221855"/>
              <a:gd name="connsiteX2" fmla="*/ 2173979 w 2173979"/>
              <a:gd name="connsiteY2" fmla="*/ 1221855 h 1221855"/>
              <a:gd name="connsiteX3" fmla="*/ 0 w 2173979"/>
              <a:gd name="connsiteY3" fmla="*/ 1221855 h 1221855"/>
              <a:gd name="connsiteX4" fmla="*/ 0 w 2173979"/>
              <a:gd name="connsiteY4" fmla="*/ 0 h 122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979" h="1221855">
                <a:moveTo>
                  <a:pt x="0" y="0"/>
                </a:moveTo>
                <a:lnTo>
                  <a:pt x="2173979" y="0"/>
                </a:lnTo>
                <a:lnTo>
                  <a:pt x="2173979" y="1221855"/>
                </a:lnTo>
                <a:lnTo>
                  <a:pt x="0" y="12218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 am not an expert, </a:t>
            </a:r>
          </a:p>
          <a:p>
            <a:pPr marL="0" lvl="0" indent="0" algn="ctr" defTabSz="800100">
              <a:lnSpc>
                <a:spcPct val="100000"/>
              </a:lnSpc>
              <a:spcBef>
                <a:spcPct val="0"/>
              </a:spcBef>
              <a:spcAft>
                <a:spcPct val="35000"/>
              </a:spcAft>
              <a:buNone/>
              <a:defRPr cap="all"/>
            </a:pPr>
            <a:r>
              <a:rPr lang="en-US" sz="1800" kern="1200" dirty="0"/>
              <a:t>but I love to Learn and share.</a:t>
            </a:r>
          </a:p>
        </p:txBody>
      </p:sp>
      <p:sp>
        <p:nvSpPr>
          <p:cNvPr id="9" name="Oval 8">
            <a:extLst>
              <a:ext uri="{FF2B5EF4-FFF2-40B4-BE49-F238E27FC236}">
                <a16:creationId xmlns:a16="http://schemas.microsoft.com/office/drawing/2014/main" id="{3E47CF86-C2DD-42B3-BD69-95FD1585D796}"/>
              </a:ext>
            </a:extLst>
          </p:cNvPr>
          <p:cNvSpPr/>
          <p:nvPr/>
        </p:nvSpPr>
        <p:spPr>
          <a:xfrm>
            <a:off x="8744395" y="2398307"/>
            <a:ext cx="1808477" cy="1808477"/>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1" name="Freeform: Shape 10">
            <a:extLst>
              <a:ext uri="{FF2B5EF4-FFF2-40B4-BE49-F238E27FC236}">
                <a16:creationId xmlns:a16="http://schemas.microsoft.com/office/drawing/2014/main" id="{FC8E5427-3A7D-48B8-8088-F8934D7435E7}"/>
              </a:ext>
            </a:extLst>
          </p:cNvPr>
          <p:cNvSpPr/>
          <p:nvPr/>
        </p:nvSpPr>
        <p:spPr>
          <a:xfrm>
            <a:off x="8377189" y="4765287"/>
            <a:ext cx="2542887" cy="1221855"/>
          </a:xfrm>
          <a:custGeom>
            <a:avLst/>
            <a:gdLst>
              <a:gd name="connsiteX0" fmla="*/ 0 w 2542887"/>
              <a:gd name="connsiteY0" fmla="*/ 0 h 1221855"/>
              <a:gd name="connsiteX1" fmla="*/ 2542887 w 2542887"/>
              <a:gd name="connsiteY1" fmla="*/ 0 h 1221855"/>
              <a:gd name="connsiteX2" fmla="*/ 2542887 w 2542887"/>
              <a:gd name="connsiteY2" fmla="*/ 1221855 h 1221855"/>
              <a:gd name="connsiteX3" fmla="*/ 0 w 2542887"/>
              <a:gd name="connsiteY3" fmla="*/ 1221855 h 1221855"/>
              <a:gd name="connsiteX4" fmla="*/ 0 w 2542887"/>
              <a:gd name="connsiteY4" fmla="*/ 0 h 122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887" h="1221855">
                <a:moveTo>
                  <a:pt x="0" y="0"/>
                </a:moveTo>
                <a:lnTo>
                  <a:pt x="2542887" y="0"/>
                </a:lnTo>
                <a:lnTo>
                  <a:pt x="2542887" y="1221855"/>
                </a:lnTo>
                <a:lnTo>
                  <a:pt x="0" y="12218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Assuming basic understanding </a:t>
            </a:r>
          </a:p>
          <a:p>
            <a:pPr marL="0" lvl="0" indent="0" algn="ctr" defTabSz="800100">
              <a:lnSpc>
                <a:spcPct val="100000"/>
              </a:lnSpc>
              <a:spcBef>
                <a:spcPct val="0"/>
              </a:spcBef>
              <a:spcAft>
                <a:spcPct val="35000"/>
              </a:spcAft>
              <a:buNone/>
              <a:defRPr cap="all"/>
            </a:pPr>
            <a:r>
              <a:rPr lang="en-US" sz="1800" kern="1200" dirty="0" err="1"/>
              <a:t>ggplot</a:t>
            </a:r>
            <a:r>
              <a:rPr lang="en-US" sz="1800" kern="1200" dirty="0"/>
              <a:t> &amp; Grammar of graphics</a:t>
            </a:r>
          </a:p>
        </p:txBody>
      </p:sp>
      <p:sp>
        <p:nvSpPr>
          <p:cNvPr id="14" name="Freeform: Shape 13">
            <a:extLst>
              <a:ext uri="{FF2B5EF4-FFF2-40B4-BE49-F238E27FC236}">
                <a16:creationId xmlns:a16="http://schemas.microsoft.com/office/drawing/2014/main" id="{9A5A723D-3BFA-4142-9AF0-445BA041C945}"/>
              </a:ext>
            </a:extLst>
          </p:cNvPr>
          <p:cNvSpPr/>
          <p:nvPr/>
        </p:nvSpPr>
        <p:spPr>
          <a:xfrm>
            <a:off x="11649818" y="4770080"/>
            <a:ext cx="2964716" cy="1221855"/>
          </a:xfrm>
          <a:custGeom>
            <a:avLst/>
            <a:gdLst>
              <a:gd name="connsiteX0" fmla="*/ 0 w 2964716"/>
              <a:gd name="connsiteY0" fmla="*/ 0 h 1221855"/>
              <a:gd name="connsiteX1" fmla="*/ 2964716 w 2964716"/>
              <a:gd name="connsiteY1" fmla="*/ 0 h 1221855"/>
              <a:gd name="connsiteX2" fmla="*/ 2964716 w 2964716"/>
              <a:gd name="connsiteY2" fmla="*/ 1221855 h 1221855"/>
              <a:gd name="connsiteX3" fmla="*/ 0 w 2964716"/>
              <a:gd name="connsiteY3" fmla="*/ 1221855 h 1221855"/>
              <a:gd name="connsiteX4" fmla="*/ 0 w 2964716"/>
              <a:gd name="connsiteY4" fmla="*/ 0 h 122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716" h="1221855">
                <a:moveTo>
                  <a:pt x="0" y="0"/>
                </a:moveTo>
                <a:lnTo>
                  <a:pt x="2964716" y="0"/>
                </a:lnTo>
                <a:lnTo>
                  <a:pt x="2964716" y="1221855"/>
                </a:lnTo>
                <a:lnTo>
                  <a:pt x="0" y="12218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p>
        </p:txBody>
      </p:sp>
      <p:grpSp>
        <p:nvGrpSpPr>
          <p:cNvPr id="15" name="Group 14">
            <a:extLst>
              <a:ext uri="{FF2B5EF4-FFF2-40B4-BE49-F238E27FC236}">
                <a16:creationId xmlns:a16="http://schemas.microsoft.com/office/drawing/2014/main" id="{B754C55C-928E-4819-AB77-D66B5199B608}"/>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EFD63D8F-DB33-4314-A81F-EAFE6AA1631B}"/>
                </a:ext>
              </a:extLst>
            </p:cNvPr>
            <p:cNvPicPr>
              <a:picLocks noChangeAspect="1"/>
            </p:cNvPicPr>
            <p:nvPr/>
          </p:nvPicPr>
          <p:blipFill>
            <a:blip r:embed="rId7"/>
            <a:stretch>
              <a:fillRect/>
            </a:stretch>
          </p:blipFill>
          <p:spPr>
            <a:xfrm>
              <a:off x="0" y="5856726"/>
              <a:ext cx="1132902" cy="1132902"/>
            </a:xfrm>
            <a:prstGeom prst="rect">
              <a:avLst/>
            </a:prstGeom>
          </p:spPr>
        </p:pic>
        <p:sp>
          <p:nvSpPr>
            <p:cNvPr id="19" name="TextBox 18">
              <a:extLst>
                <a:ext uri="{FF2B5EF4-FFF2-40B4-BE49-F238E27FC236}">
                  <a16:creationId xmlns:a16="http://schemas.microsoft.com/office/drawing/2014/main" id="{7F4C125B-17C7-4DA0-BD03-D4EC9AC2EC2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20" name="Title 20">
            <a:extLst>
              <a:ext uri="{FF2B5EF4-FFF2-40B4-BE49-F238E27FC236}">
                <a16:creationId xmlns:a16="http://schemas.microsoft.com/office/drawing/2014/main" id="{A5F7656B-2F85-487C-AD09-505E5511A942}"/>
              </a:ext>
            </a:extLst>
          </p:cNvPr>
          <p:cNvSpPr>
            <a:spLocks noGrp="1"/>
          </p:cNvSpPr>
          <p:nvPr>
            <p:ph type="title"/>
          </p:nvPr>
        </p:nvSpPr>
        <p:spPr>
          <a:xfrm>
            <a:off x="881358" y="666193"/>
            <a:ext cx="10515600" cy="1325563"/>
          </a:xfrm>
        </p:spPr>
        <p:txBody>
          <a:bodyPr/>
          <a:lstStyle/>
          <a:p>
            <a:pPr algn="ctr"/>
            <a:r>
              <a:rPr lang="en-AU" dirty="0"/>
              <a:t>Before we get started….</a:t>
            </a:r>
          </a:p>
        </p:txBody>
      </p:sp>
      <p:sp>
        <p:nvSpPr>
          <p:cNvPr id="21" name="Rectangle 20" descr="Bar graph with upward trend">
            <a:extLst>
              <a:ext uri="{FF2B5EF4-FFF2-40B4-BE49-F238E27FC236}">
                <a16:creationId xmlns:a16="http://schemas.microsoft.com/office/drawing/2014/main" id="{4AAD851D-3C06-4745-960E-BF0A10B4EED0}"/>
              </a:ext>
            </a:extLst>
          </p:cNvPr>
          <p:cNvSpPr/>
          <p:nvPr/>
        </p:nvSpPr>
        <p:spPr>
          <a:xfrm>
            <a:off x="9117871" y="2783720"/>
            <a:ext cx="1061522" cy="966871"/>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95409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6B5F38BF-E63B-4444-B5B1-5A1058BC8F2A}"/>
              </a:ext>
            </a:extLst>
          </p:cNvPr>
          <p:cNvGraphicFramePr>
            <a:graphicFrameLocks noGrp="1"/>
          </p:cNvGraphicFramePr>
          <p:nvPr>
            <p:ph idx="1"/>
          </p:nvPr>
        </p:nvGraphicFramePr>
        <p:xfrm>
          <a:off x="21773" y="1404257"/>
          <a:ext cx="12170227" cy="4870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B754C55C-928E-4819-AB77-D66B5199B608}"/>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EFD63D8F-DB33-4314-A81F-EAFE6AA1631B}"/>
                </a:ext>
              </a:extLst>
            </p:cNvPr>
            <p:cNvPicPr>
              <a:picLocks noChangeAspect="1"/>
            </p:cNvPicPr>
            <p:nvPr/>
          </p:nvPicPr>
          <p:blipFill>
            <a:blip r:embed="rId8"/>
            <a:stretch>
              <a:fillRect/>
            </a:stretch>
          </p:blipFill>
          <p:spPr>
            <a:xfrm>
              <a:off x="0" y="5856726"/>
              <a:ext cx="1132902" cy="1132902"/>
            </a:xfrm>
            <a:prstGeom prst="rect">
              <a:avLst/>
            </a:prstGeom>
          </p:spPr>
        </p:pic>
        <p:sp>
          <p:nvSpPr>
            <p:cNvPr id="19" name="TextBox 18">
              <a:extLst>
                <a:ext uri="{FF2B5EF4-FFF2-40B4-BE49-F238E27FC236}">
                  <a16:creationId xmlns:a16="http://schemas.microsoft.com/office/drawing/2014/main" id="{7F4C125B-17C7-4DA0-BD03-D4EC9AC2EC2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20" name="Title 20">
            <a:extLst>
              <a:ext uri="{FF2B5EF4-FFF2-40B4-BE49-F238E27FC236}">
                <a16:creationId xmlns:a16="http://schemas.microsoft.com/office/drawing/2014/main" id="{A5F7656B-2F85-487C-AD09-505E5511A942}"/>
              </a:ext>
            </a:extLst>
          </p:cNvPr>
          <p:cNvSpPr>
            <a:spLocks noGrp="1"/>
          </p:cNvSpPr>
          <p:nvPr>
            <p:ph type="title"/>
          </p:nvPr>
        </p:nvSpPr>
        <p:spPr>
          <a:xfrm>
            <a:off x="602510" y="583066"/>
            <a:ext cx="10515600" cy="1325563"/>
          </a:xfrm>
        </p:spPr>
        <p:txBody>
          <a:bodyPr/>
          <a:lstStyle/>
          <a:p>
            <a:pPr algn="ctr"/>
            <a:r>
              <a:rPr lang="en-AU" dirty="0"/>
              <a:t>Outline</a:t>
            </a:r>
          </a:p>
        </p:txBody>
      </p:sp>
    </p:spTree>
    <p:extLst>
      <p:ext uri="{BB962C8B-B14F-4D97-AF65-F5344CB8AC3E}">
        <p14:creationId xmlns:p14="http://schemas.microsoft.com/office/powerpoint/2010/main" val="94422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BDD8A1C2-2BC3-482A-A09B-26DAF816CA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9439DA26-085B-4738-8438-7D5F1CBC6C4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graphicEl>
                                              <a:dgm id="{D74FAE0B-B5CD-496A-84CF-6DC5D3FD3E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dgm id="{E8DA5DB5-80CB-4893-8489-11B7ACF230E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graphicEl>
                                              <a:dgm id="{E64676D5-1BFE-42A7-9190-8D62AB58AA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graphicEl>
                                              <a:dgm id="{CF80BD91-A23E-4336-885F-0AA983E0B95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graphicEl>
                                              <a:dgm id="{78A2D713-6987-44C8-B5EC-F4858CF1FFD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dgm id="{57660232-F215-435E-A571-78EFFEF933F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graphicEl>
                                              <a:dgm id="{6F9EA8B3-6EC8-4DC1-A48E-8D5CD5125B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graphicEl>
                                              <a:dgm id="{25CB8F9B-0118-4DB5-9ECE-FFF8D03032E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graphicEl>
                                              <a:dgm id="{81B3434D-AFE4-4386-A2F2-F57AF6DBBF0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graphicEl>
                                              <a:dgm id="{DCE6EFCC-9F77-489B-A7D1-53FE2F89698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graphicEl>
                                              <a:dgm id="{9BE42F13-3EEA-4645-B4FA-72FF4B8A0D68}"/>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graphicEl>
                                              <a:dgm id="{2B8EA7FE-D7F4-48AC-9512-0536EE52461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graphicEl>
                                              <a:dgm id="{CB7791DD-0795-4541-AA70-A1F54ECA649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69873" y="402711"/>
            <a:ext cx="10515600" cy="1325563"/>
          </a:xfrm>
        </p:spPr>
        <p:txBody>
          <a:bodyPr/>
          <a:lstStyle/>
          <a:p>
            <a:r>
              <a:rPr lang="en-AU" dirty="0"/>
              <a:t>How to install </a:t>
            </a:r>
            <a:r>
              <a:rPr lang="en-AU" dirty="0" err="1"/>
              <a:t>gganimate</a:t>
            </a:r>
            <a:endParaRPr lang="en-AU" dirty="0"/>
          </a:p>
        </p:txBody>
      </p:sp>
      <p:pic>
        <p:nvPicPr>
          <p:cNvPr id="23" name="Picture 22">
            <a:extLst>
              <a:ext uri="{FF2B5EF4-FFF2-40B4-BE49-F238E27FC236}">
                <a16:creationId xmlns:a16="http://schemas.microsoft.com/office/drawing/2014/main" id="{1C6A95D5-85CC-4CB3-BA04-5B1FD4A64580}"/>
              </a:ext>
            </a:extLst>
          </p:cNvPr>
          <p:cNvPicPr>
            <a:picLocks noChangeAspect="1"/>
          </p:cNvPicPr>
          <p:nvPr/>
        </p:nvPicPr>
        <p:blipFill>
          <a:blip r:embed="rId3"/>
          <a:stretch>
            <a:fillRect/>
          </a:stretch>
        </p:blipFill>
        <p:spPr>
          <a:xfrm>
            <a:off x="4690382" y="1787296"/>
            <a:ext cx="7000875" cy="4000500"/>
          </a:xfrm>
          <a:prstGeom prst="rect">
            <a:avLst/>
          </a:prstGeom>
        </p:spPr>
      </p:pic>
      <p:grpSp>
        <p:nvGrpSpPr>
          <p:cNvPr id="31" name="Group 30">
            <a:extLst>
              <a:ext uri="{FF2B5EF4-FFF2-40B4-BE49-F238E27FC236}">
                <a16:creationId xmlns:a16="http://schemas.microsoft.com/office/drawing/2014/main" id="{E03B7270-9E37-475B-B931-E123B396F352}"/>
              </a:ext>
            </a:extLst>
          </p:cNvPr>
          <p:cNvGrpSpPr/>
          <p:nvPr/>
        </p:nvGrpSpPr>
        <p:grpSpPr>
          <a:xfrm>
            <a:off x="10123473" y="4920542"/>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8" name="TextBox 27">
            <a:extLst>
              <a:ext uri="{FF2B5EF4-FFF2-40B4-BE49-F238E27FC236}">
                <a16:creationId xmlns:a16="http://schemas.microsoft.com/office/drawing/2014/main" id="{A8CC770E-C274-4FD2-8CD8-2677F2C024D1}"/>
              </a:ext>
            </a:extLst>
          </p:cNvPr>
          <p:cNvSpPr txBox="1"/>
          <p:nvPr/>
        </p:nvSpPr>
        <p:spPr>
          <a:xfrm>
            <a:off x="664765" y="1787296"/>
            <a:ext cx="402561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gganimate</a:t>
            </a:r>
            <a:r>
              <a:rPr lang="en-US" sz="2400" dirty="0"/>
              <a:t> stable version is available on CRAN and can be installed with </a:t>
            </a:r>
            <a:r>
              <a:rPr lang="en-US" sz="2400" dirty="0" err="1"/>
              <a:t>install.packages</a:t>
            </a:r>
            <a:r>
              <a:rPr lang="en-US" sz="2400" dirty="0"/>
              <a:t>('</a:t>
            </a:r>
            <a:r>
              <a:rPr lang="en-US" sz="2400" dirty="0" err="1"/>
              <a:t>gganimate</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latest development version can be installed as follow: </a:t>
            </a:r>
            <a:r>
              <a:rPr lang="en-US" sz="2400" dirty="0" err="1"/>
              <a:t>devtools</a:t>
            </a:r>
            <a:r>
              <a:rPr lang="en-US" sz="2400" dirty="0"/>
              <a:t>::</a:t>
            </a:r>
            <a:r>
              <a:rPr lang="en-US" sz="2400" dirty="0" err="1"/>
              <a:t>install_github</a:t>
            </a:r>
            <a:r>
              <a:rPr lang="en-US" sz="2400" dirty="0"/>
              <a:t>('thomasp85/</a:t>
            </a:r>
            <a:r>
              <a:rPr lang="en-US" sz="2400" dirty="0" err="1"/>
              <a:t>gganimate</a:t>
            </a:r>
            <a:r>
              <a:rPr lang="en-US" sz="2400" dirty="0"/>
              <a:t>').</a:t>
            </a:r>
            <a:endParaRPr lang="en-AU" sz="2400" dirty="0"/>
          </a:p>
        </p:txBody>
      </p:sp>
      <p:sp>
        <p:nvSpPr>
          <p:cNvPr id="30" name="TextBox 29">
            <a:extLst>
              <a:ext uri="{FF2B5EF4-FFF2-40B4-BE49-F238E27FC236}">
                <a16:creationId xmlns:a16="http://schemas.microsoft.com/office/drawing/2014/main" id="{3BD418A2-68C5-46F6-A576-A87FB1A389CB}"/>
              </a:ext>
            </a:extLst>
          </p:cNvPr>
          <p:cNvSpPr txBox="1"/>
          <p:nvPr/>
        </p:nvSpPr>
        <p:spPr>
          <a:xfrm>
            <a:off x="946816" y="5905839"/>
            <a:ext cx="8997533" cy="276999"/>
          </a:xfrm>
          <a:prstGeom prst="rect">
            <a:avLst/>
          </a:prstGeom>
          <a:noFill/>
        </p:spPr>
        <p:txBody>
          <a:bodyPr wrap="square" rtlCol="0">
            <a:spAutoFit/>
          </a:bodyPr>
          <a:lstStyle/>
          <a:p>
            <a:r>
              <a:rPr lang="en-AU" sz="1200" dirty="0"/>
              <a:t>Animation from: </a:t>
            </a:r>
            <a:r>
              <a:rPr lang="en-AU" sz="1200" dirty="0">
                <a:hlinkClick r:id="rId6"/>
              </a:rPr>
              <a:t>https://d4tagirl.com/2017/05/how-to-plot-animated-maps-with-gganimate</a:t>
            </a:r>
            <a:endParaRPr lang="en-AU" sz="1200" dirty="0"/>
          </a:p>
        </p:txBody>
      </p:sp>
    </p:spTree>
    <p:extLst>
      <p:ext uri="{BB962C8B-B14F-4D97-AF65-F5344CB8AC3E}">
        <p14:creationId xmlns:p14="http://schemas.microsoft.com/office/powerpoint/2010/main" val="396781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3673D8-A5B4-49CE-8777-9C6FB7D5A0D6}"/>
              </a:ext>
            </a:extLst>
          </p:cNvPr>
          <p:cNvPicPr>
            <a:picLocks noChangeAspect="1"/>
          </p:cNvPicPr>
          <p:nvPr/>
        </p:nvPicPr>
        <p:blipFill>
          <a:blip r:embed="rId3"/>
          <a:stretch>
            <a:fillRect/>
          </a:stretch>
        </p:blipFill>
        <p:spPr>
          <a:xfrm>
            <a:off x="5442854" y="1007501"/>
            <a:ext cx="6760028" cy="5336864"/>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72956" y="162890"/>
            <a:ext cx="8315815" cy="1499616"/>
          </a:xfrm>
        </p:spPr>
        <p:txBody>
          <a:bodyPr>
            <a:normAutofit/>
          </a:bodyPr>
          <a:lstStyle/>
          <a:p>
            <a:r>
              <a:rPr lang="en-AU" dirty="0"/>
              <a:t>When should you animate?</a:t>
            </a:r>
          </a:p>
        </p:txBody>
      </p:sp>
      <p:sp>
        <p:nvSpPr>
          <p:cNvPr id="9" name="Content Placeholder 8">
            <a:extLst>
              <a:ext uri="{FF2B5EF4-FFF2-40B4-BE49-F238E27FC236}">
                <a16:creationId xmlns:a16="http://schemas.microsoft.com/office/drawing/2014/main" id="{D3598BA1-E43E-4583-9401-1F30D9F94861}"/>
              </a:ext>
            </a:extLst>
          </p:cNvPr>
          <p:cNvSpPr>
            <a:spLocks noGrp="1"/>
          </p:cNvSpPr>
          <p:nvPr>
            <p:ph idx="1"/>
          </p:nvPr>
        </p:nvSpPr>
        <p:spPr>
          <a:xfrm>
            <a:off x="674914" y="2117271"/>
            <a:ext cx="4767939" cy="2623457"/>
          </a:xfrm>
        </p:spPr>
        <p:txBody>
          <a:bodyPr>
            <a:noAutofit/>
          </a:bodyPr>
          <a:lstStyle/>
          <a:p>
            <a:pPr marL="0" indent="0">
              <a:buNone/>
            </a:pPr>
            <a:r>
              <a:rPr lang="en-US" dirty="0"/>
              <a:t>Data must contain a suitable variable to drive animation e.g.</a:t>
            </a:r>
          </a:p>
          <a:p>
            <a:r>
              <a:rPr lang="en-US" dirty="0"/>
              <a:t>Changes over time</a:t>
            </a:r>
          </a:p>
          <a:p>
            <a:r>
              <a:rPr lang="en-US" dirty="0"/>
              <a:t>Changes over iterative/recursive techniques </a:t>
            </a:r>
          </a:p>
          <a:p>
            <a:r>
              <a:rPr lang="en-US" dirty="0"/>
              <a:t>Changes during a simulation</a:t>
            </a:r>
          </a:p>
          <a:p>
            <a:pPr marL="0" indent="0">
              <a:buNone/>
            </a:pPr>
            <a:endParaRPr lang="en-US" dirty="0"/>
          </a:p>
          <a:p>
            <a:pPr marL="0" indent="0">
              <a:buNone/>
            </a:pPr>
            <a:endParaRPr lang="en-US" dirty="0"/>
          </a:p>
          <a:p>
            <a:endParaRPr lang="en-US" dirty="0"/>
          </a:p>
          <a:p>
            <a:endParaRPr lang="en-US" dirty="0"/>
          </a:p>
          <a:p>
            <a:endParaRPr lang="en-US" dirty="0"/>
          </a:p>
        </p:txBody>
      </p:sp>
      <p:sp>
        <p:nvSpPr>
          <p:cNvPr id="12" name="Rectangle 11">
            <a:extLst>
              <a:ext uri="{FF2B5EF4-FFF2-40B4-BE49-F238E27FC236}">
                <a16:creationId xmlns:a16="http://schemas.microsoft.com/office/drawing/2014/main" id="{7C6824C9-A79A-4BDA-BE1A-0C1D4AA9411D}"/>
              </a:ext>
            </a:extLst>
          </p:cNvPr>
          <p:cNvSpPr/>
          <p:nvPr/>
        </p:nvSpPr>
        <p:spPr>
          <a:xfrm>
            <a:off x="5439063" y="6408466"/>
            <a:ext cx="10863943" cy="246221"/>
          </a:xfrm>
          <a:prstGeom prst="rect">
            <a:avLst/>
          </a:prstGeom>
        </p:spPr>
        <p:txBody>
          <a:bodyPr wrap="square">
            <a:spAutoFit/>
          </a:bodyPr>
          <a:lstStyle/>
          <a:p>
            <a:r>
              <a:rPr lang="en-AU" sz="1000" dirty="0"/>
              <a:t>Animation from: </a:t>
            </a:r>
            <a:r>
              <a:rPr lang="en-AU" sz="1000" dirty="0">
                <a:hlinkClick r:id="rId4"/>
              </a:rPr>
              <a:t>https://towardsdatascience.com/how-to-create-plots-with-beautiful-animation-using-gganimate-912f4279b073</a:t>
            </a:r>
            <a:endParaRPr lang="en-AU" sz="1000" dirty="0"/>
          </a:p>
        </p:txBody>
      </p:sp>
      <p:grpSp>
        <p:nvGrpSpPr>
          <p:cNvPr id="13" name="Group 12">
            <a:extLst>
              <a:ext uri="{FF2B5EF4-FFF2-40B4-BE49-F238E27FC236}">
                <a16:creationId xmlns:a16="http://schemas.microsoft.com/office/drawing/2014/main" id="{C7A40D05-4C4E-44FD-AE96-DA22A0884726}"/>
              </a:ext>
            </a:extLst>
          </p:cNvPr>
          <p:cNvGrpSpPr/>
          <p:nvPr/>
        </p:nvGrpSpPr>
        <p:grpSpPr>
          <a:xfrm>
            <a:off x="10700416" y="97971"/>
            <a:ext cx="1304812" cy="1304812"/>
            <a:chOff x="10222423" y="5262676"/>
            <a:chExt cx="1304812" cy="1304812"/>
          </a:xfrm>
        </p:grpSpPr>
        <p:sp>
          <p:nvSpPr>
            <p:cNvPr id="14" name="Oval 13">
              <a:extLst>
                <a:ext uri="{FF2B5EF4-FFF2-40B4-BE49-F238E27FC236}">
                  <a16:creationId xmlns:a16="http://schemas.microsoft.com/office/drawing/2014/main" id="{DE9F8207-7581-47AF-8225-60F8102C770B}"/>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5" name="Rectangle 14" descr="Bar graph with upward trend">
              <a:extLst>
                <a:ext uri="{FF2B5EF4-FFF2-40B4-BE49-F238E27FC236}">
                  <a16:creationId xmlns:a16="http://schemas.microsoft.com/office/drawing/2014/main" id="{FE901C78-0B43-4BE8-95DB-CB2E331006EA}"/>
                </a:ext>
              </a:extLst>
            </p:cNvPr>
            <p:cNvSpPr/>
            <p:nvPr/>
          </p:nvSpPr>
          <p:spPr>
            <a:xfrm>
              <a:off x="10500498" y="5540751"/>
              <a:ext cx="748663" cy="7486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6" name="Group 15">
            <a:extLst>
              <a:ext uri="{FF2B5EF4-FFF2-40B4-BE49-F238E27FC236}">
                <a16:creationId xmlns:a16="http://schemas.microsoft.com/office/drawing/2014/main" id="{7EFCA131-F6D2-470C-BC77-F63C936F66FB}"/>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72F28D57-9C49-4C66-A0CC-A6460365A690}"/>
                </a:ext>
              </a:extLst>
            </p:cNvPr>
            <p:cNvPicPr>
              <a:picLocks noChangeAspect="1"/>
            </p:cNvPicPr>
            <p:nvPr/>
          </p:nvPicPr>
          <p:blipFill>
            <a:blip r:embed="rId7"/>
            <a:stretch>
              <a:fillRect/>
            </a:stretch>
          </p:blipFill>
          <p:spPr>
            <a:xfrm>
              <a:off x="0" y="5856726"/>
              <a:ext cx="1132902" cy="1132902"/>
            </a:xfrm>
            <a:prstGeom prst="rect">
              <a:avLst/>
            </a:prstGeom>
          </p:spPr>
        </p:pic>
        <p:sp>
          <p:nvSpPr>
            <p:cNvPr id="18" name="TextBox 17">
              <a:extLst>
                <a:ext uri="{FF2B5EF4-FFF2-40B4-BE49-F238E27FC236}">
                  <a16:creationId xmlns:a16="http://schemas.microsoft.com/office/drawing/2014/main" id="{EE33D34F-3C14-4809-A62B-49B2B415B195}"/>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750773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B0F72C15-B6F7-40C8-BF2D-0227CD2AC5AB}"/>
              </a:ext>
            </a:extLst>
          </p:cNvPr>
          <p:cNvSpPr txBox="1"/>
          <p:nvPr/>
        </p:nvSpPr>
        <p:spPr>
          <a:xfrm>
            <a:off x="467770" y="1924827"/>
            <a:ext cx="11256459" cy="4270785"/>
          </a:xfrm>
          <a:prstGeom prst="rect">
            <a:avLst/>
          </a:prstGeom>
        </p:spPr>
        <p:txBody>
          <a:bodyPr lIns="0" tIns="0" rIns="0" bIns="0" rtlCol="0" anchor="t">
            <a:spAutoFit/>
          </a:bodyPr>
          <a:lstStyle/>
          <a:p>
            <a:pPr algn="ctr">
              <a:lnSpc>
                <a:spcPts val="4715"/>
              </a:lnSpc>
            </a:pPr>
            <a:r>
              <a:rPr lang="en-US" sz="3200" dirty="0">
                <a:latin typeface="Roboto Mono Light"/>
              </a:rPr>
              <a:t>"...</a:t>
            </a:r>
            <a:r>
              <a:rPr lang="en-US" sz="3200" dirty="0" err="1">
                <a:latin typeface="Roboto Mono Light"/>
              </a:rPr>
              <a:t>gganimate</a:t>
            </a:r>
            <a:r>
              <a:rPr lang="en-US" sz="3200" dirty="0">
                <a:latin typeface="Roboto Mono Light"/>
              </a:rPr>
              <a:t>, </a:t>
            </a:r>
            <a:r>
              <a:rPr lang="en-US" sz="3200" dirty="0">
                <a:highlight>
                  <a:srgbClr val="C1A9CF"/>
                </a:highlight>
                <a:latin typeface="Roboto Mono Light"/>
              </a:rPr>
              <a:t>extends the grammar of graphics </a:t>
            </a:r>
            <a:r>
              <a:rPr lang="en-US" sz="3200" dirty="0">
                <a:latin typeface="Roboto Mono Light"/>
              </a:rPr>
              <a:t>as implemented by </a:t>
            </a:r>
            <a:r>
              <a:rPr lang="en-US" sz="3200" dirty="0">
                <a:highlight>
                  <a:srgbClr val="C1A9CF"/>
                </a:highlight>
                <a:latin typeface="Roboto Mono Light"/>
              </a:rPr>
              <a:t>ggplot2</a:t>
            </a:r>
            <a:r>
              <a:rPr lang="en-US" sz="3200" dirty="0">
                <a:latin typeface="Roboto Mono Light"/>
              </a:rPr>
              <a:t> to include the description of animation. It does this by providing a range of </a:t>
            </a:r>
            <a:r>
              <a:rPr lang="en-US" sz="3200" dirty="0">
                <a:highlight>
                  <a:srgbClr val="C1A9CF"/>
                </a:highlight>
                <a:latin typeface="Roboto Mono Light"/>
              </a:rPr>
              <a:t>new grammar classes </a:t>
            </a:r>
            <a:r>
              <a:rPr lang="en-US" sz="3200" dirty="0">
                <a:latin typeface="Roboto Mono Light"/>
              </a:rPr>
              <a:t>that can be added to the plot object in order to </a:t>
            </a:r>
            <a:r>
              <a:rPr lang="en-US" sz="3200" dirty="0" err="1">
                <a:latin typeface="Roboto Mono Light"/>
              </a:rPr>
              <a:t>customise</a:t>
            </a:r>
            <a:r>
              <a:rPr lang="en-US" sz="3200" dirty="0">
                <a:latin typeface="Roboto Mono Light"/>
              </a:rPr>
              <a:t> how it should </a:t>
            </a:r>
            <a:r>
              <a:rPr lang="en-US" sz="3200" dirty="0">
                <a:highlight>
                  <a:srgbClr val="C1A9CF"/>
                </a:highlight>
                <a:latin typeface="Roboto Mono Light"/>
              </a:rPr>
              <a:t>change with time".</a:t>
            </a:r>
          </a:p>
          <a:p>
            <a:pPr algn="ctr">
              <a:lnSpc>
                <a:spcPts val="2751"/>
              </a:lnSpc>
            </a:pPr>
            <a:r>
              <a:rPr lang="en-US" sz="1600" dirty="0">
                <a:latin typeface="Roboto Mono Light"/>
              </a:rPr>
              <a:t>- </a:t>
            </a:r>
            <a:r>
              <a:rPr lang="en-US" sz="1600" dirty="0">
                <a:latin typeface="Roboto Mono Light"/>
                <a:hlinkClick r:id="rId3"/>
              </a:rPr>
              <a:t>https://gganimate.com/</a:t>
            </a:r>
            <a:r>
              <a:rPr lang="en-US" sz="1600" dirty="0">
                <a:latin typeface="Roboto Mono Light"/>
              </a:rPr>
              <a:t> </a:t>
            </a:r>
          </a:p>
          <a:p>
            <a:pPr marL="0" lvl="0" indent="0" algn="ctr">
              <a:lnSpc>
                <a:spcPts val="8712"/>
              </a:lnSpc>
            </a:pPr>
            <a:endParaRPr lang="en-US" sz="3200" dirty="0">
              <a:latin typeface="Roboto Mono Light"/>
            </a:endParaRPr>
          </a:p>
        </p:txBody>
      </p:sp>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97521" y="350932"/>
            <a:ext cx="10515600" cy="1325563"/>
          </a:xfrm>
        </p:spPr>
        <p:txBody>
          <a:bodyPr/>
          <a:lstStyle/>
          <a:p>
            <a:r>
              <a:rPr lang="en-AU" dirty="0"/>
              <a:t>What does </a:t>
            </a:r>
            <a:r>
              <a:rPr lang="en-AU" dirty="0" err="1"/>
              <a:t>gganimate</a:t>
            </a:r>
            <a:r>
              <a:rPr lang="en-AU" dirty="0"/>
              <a:t> do?</a:t>
            </a:r>
          </a:p>
        </p:txBody>
      </p:sp>
      <p:grpSp>
        <p:nvGrpSpPr>
          <p:cNvPr id="31" name="Group 30">
            <a:extLst>
              <a:ext uri="{FF2B5EF4-FFF2-40B4-BE49-F238E27FC236}">
                <a16:creationId xmlns:a16="http://schemas.microsoft.com/office/drawing/2014/main" id="{E03B7270-9E37-475B-B931-E123B396F352}"/>
              </a:ext>
            </a:extLst>
          </p:cNvPr>
          <p:cNvGrpSpPr/>
          <p:nvPr/>
        </p:nvGrpSpPr>
        <p:grpSpPr>
          <a:xfrm>
            <a:off x="10554157" y="5334736"/>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2ACC3A98-1869-420E-8E63-5101C7C61437}"/>
              </a:ext>
            </a:extLst>
          </p:cNvPr>
          <p:cNvGrpSpPr/>
          <p:nvPr/>
        </p:nvGrpSpPr>
        <p:grpSpPr>
          <a:xfrm>
            <a:off x="0" y="5987142"/>
            <a:ext cx="3418873" cy="988943"/>
            <a:chOff x="0" y="5856726"/>
            <a:chExt cx="4871751" cy="1132902"/>
          </a:xfrm>
        </p:grpSpPr>
        <p:pic>
          <p:nvPicPr>
            <p:cNvPr id="12" name="Picture 11">
              <a:extLst>
                <a:ext uri="{FF2B5EF4-FFF2-40B4-BE49-F238E27FC236}">
                  <a16:creationId xmlns:a16="http://schemas.microsoft.com/office/drawing/2014/main" id="{C72DCCD4-1ABC-414F-8383-85597B2750CC}"/>
                </a:ext>
              </a:extLst>
            </p:cNvPr>
            <p:cNvPicPr>
              <a:picLocks noChangeAspect="1"/>
            </p:cNvPicPr>
            <p:nvPr/>
          </p:nvPicPr>
          <p:blipFill>
            <a:blip r:embed="rId6"/>
            <a:stretch>
              <a:fillRect/>
            </a:stretch>
          </p:blipFill>
          <p:spPr>
            <a:xfrm>
              <a:off x="0" y="5856726"/>
              <a:ext cx="1132902" cy="1132902"/>
            </a:xfrm>
            <a:prstGeom prst="rect">
              <a:avLst/>
            </a:prstGeom>
          </p:spPr>
        </p:pic>
        <p:sp>
          <p:nvSpPr>
            <p:cNvPr id="13" name="TextBox 12">
              <a:extLst>
                <a:ext uri="{FF2B5EF4-FFF2-40B4-BE49-F238E27FC236}">
                  <a16:creationId xmlns:a16="http://schemas.microsoft.com/office/drawing/2014/main" id="{A08685F0-2912-4E64-8BDB-2F41A2BD638B}"/>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421672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B0F72C15-B6F7-40C8-BF2D-0227CD2AC5AB}"/>
              </a:ext>
            </a:extLst>
          </p:cNvPr>
          <p:cNvSpPr txBox="1"/>
          <p:nvPr/>
        </p:nvSpPr>
        <p:spPr>
          <a:xfrm>
            <a:off x="747569" y="1799558"/>
            <a:ext cx="10696861" cy="5232586"/>
          </a:xfrm>
          <a:prstGeom prst="rect">
            <a:avLst/>
          </a:prstGeom>
        </p:spPr>
        <p:txBody>
          <a:bodyPr wrap="square" lIns="0" tIns="0" rIns="0" bIns="0" rtlCol="0" anchor="t">
            <a:spAutoFit/>
          </a:bodyPr>
          <a:lstStyle/>
          <a:p>
            <a:pPr algn="ctr">
              <a:lnSpc>
                <a:spcPts val="4715"/>
              </a:lnSpc>
            </a:pPr>
            <a:r>
              <a:rPr lang="en-US" sz="3200" dirty="0">
                <a:latin typeface="Roboto Mono Light"/>
              </a:rPr>
              <a:t>"When we animate data </a:t>
            </a:r>
            <a:r>
              <a:rPr lang="en-US" sz="3200" dirty="0" err="1">
                <a:latin typeface="Roboto Mono Light"/>
              </a:rPr>
              <a:t>visualisations</a:t>
            </a:r>
            <a:r>
              <a:rPr lang="en-US" sz="3200" dirty="0">
                <a:latin typeface="Roboto Mono Light"/>
              </a:rPr>
              <a:t> we often do it by </a:t>
            </a:r>
            <a:r>
              <a:rPr lang="en-US" sz="3200" dirty="0">
                <a:highlight>
                  <a:srgbClr val="C1A9CF"/>
                </a:highlight>
                <a:latin typeface="Roboto Mono Light"/>
              </a:rPr>
              <a:t>calculating intermediary data points </a:t>
            </a:r>
            <a:r>
              <a:rPr lang="en-US" sz="3200" dirty="0">
                <a:latin typeface="Roboto Mono Light"/>
              </a:rPr>
              <a:t>resulting in a smooth </a:t>
            </a:r>
            <a:r>
              <a:rPr lang="en-US" sz="3200" dirty="0">
                <a:highlight>
                  <a:srgbClr val="C1A9CF"/>
                </a:highlight>
                <a:latin typeface="Roboto Mono Light"/>
              </a:rPr>
              <a:t>transition between the states </a:t>
            </a:r>
            <a:r>
              <a:rPr lang="en-US" sz="3200" dirty="0">
                <a:latin typeface="Roboto Mono Light"/>
              </a:rPr>
              <a:t>represented by the raw data. In </a:t>
            </a:r>
            <a:r>
              <a:rPr lang="en-US" sz="3200" dirty="0" err="1">
                <a:latin typeface="Roboto Mono Light"/>
              </a:rPr>
              <a:t>gganimate</a:t>
            </a:r>
            <a:r>
              <a:rPr lang="en-US" sz="3200" dirty="0">
                <a:latin typeface="Roboto Mono Light"/>
              </a:rPr>
              <a:t> this is done by adding a transition which defines how data should be </a:t>
            </a:r>
            <a:r>
              <a:rPr lang="en-US" sz="3200" dirty="0">
                <a:latin typeface="Calibri" panose="020F0502020204030204" pitchFamily="34" charset="0"/>
                <a:cs typeface="Calibri" panose="020F0502020204030204" pitchFamily="34" charset="0"/>
              </a:rPr>
              <a:t>expanded</a:t>
            </a:r>
            <a:r>
              <a:rPr lang="en-US" sz="3200" dirty="0">
                <a:latin typeface="Roboto Mono Light"/>
              </a:rPr>
              <a:t> across the animation frames".</a:t>
            </a:r>
          </a:p>
          <a:p>
            <a:pPr marL="342900" indent="-342900" algn="ctr">
              <a:lnSpc>
                <a:spcPts val="2751"/>
              </a:lnSpc>
              <a:buFontTx/>
              <a:buChar char="-"/>
            </a:pPr>
            <a:r>
              <a:rPr lang="en-US" sz="1600" dirty="0">
                <a:latin typeface="Roboto Mono Light"/>
                <a:hlinkClick r:id="rId3"/>
              </a:rPr>
              <a:t>https://www.data-imaginist.com/2018/what-are-we-plotting-what-are-we-animating/</a:t>
            </a:r>
            <a:endParaRPr lang="en-US" sz="1600" dirty="0">
              <a:latin typeface="Roboto Mono Light"/>
            </a:endParaRPr>
          </a:p>
          <a:p>
            <a:pPr marL="342900" indent="-342900" algn="ctr">
              <a:lnSpc>
                <a:spcPts val="2751"/>
              </a:lnSpc>
              <a:buFontTx/>
              <a:buChar char="-"/>
            </a:pPr>
            <a:endParaRPr lang="en-US" sz="2099" dirty="0">
              <a:latin typeface="Roboto Mono Light"/>
            </a:endParaRPr>
          </a:p>
          <a:p>
            <a:pPr marL="0" lvl="0" indent="0" algn="ctr">
              <a:lnSpc>
                <a:spcPts val="8712"/>
              </a:lnSpc>
            </a:pPr>
            <a:endParaRPr lang="en-US" sz="2100" dirty="0">
              <a:latin typeface="Roboto Mono Light"/>
            </a:endParaRPr>
          </a:p>
        </p:txBody>
      </p:sp>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16632" y="473995"/>
            <a:ext cx="10515600" cy="1325563"/>
          </a:xfrm>
        </p:spPr>
        <p:txBody>
          <a:bodyPr/>
          <a:lstStyle/>
          <a:p>
            <a:r>
              <a:rPr lang="en-AU" dirty="0"/>
              <a:t>What does </a:t>
            </a:r>
            <a:r>
              <a:rPr lang="en-AU" dirty="0" err="1"/>
              <a:t>gganimate</a:t>
            </a:r>
            <a:r>
              <a:rPr lang="en-AU" dirty="0"/>
              <a:t> do?</a:t>
            </a:r>
          </a:p>
        </p:txBody>
      </p:sp>
      <p:grpSp>
        <p:nvGrpSpPr>
          <p:cNvPr id="31" name="Group 30">
            <a:extLst>
              <a:ext uri="{FF2B5EF4-FFF2-40B4-BE49-F238E27FC236}">
                <a16:creationId xmlns:a16="http://schemas.microsoft.com/office/drawing/2014/main" id="{E03B7270-9E37-475B-B931-E123B396F352}"/>
              </a:ext>
            </a:extLst>
          </p:cNvPr>
          <p:cNvGrpSpPr/>
          <p:nvPr/>
        </p:nvGrpSpPr>
        <p:grpSpPr>
          <a:xfrm>
            <a:off x="10554157" y="5334736"/>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2ACC3A98-1869-420E-8E63-5101C7C61437}"/>
              </a:ext>
            </a:extLst>
          </p:cNvPr>
          <p:cNvGrpSpPr/>
          <p:nvPr/>
        </p:nvGrpSpPr>
        <p:grpSpPr>
          <a:xfrm>
            <a:off x="0" y="5987142"/>
            <a:ext cx="3418873" cy="988943"/>
            <a:chOff x="0" y="5856726"/>
            <a:chExt cx="4871751" cy="1132902"/>
          </a:xfrm>
        </p:grpSpPr>
        <p:pic>
          <p:nvPicPr>
            <p:cNvPr id="12" name="Picture 11">
              <a:extLst>
                <a:ext uri="{FF2B5EF4-FFF2-40B4-BE49-F238E27FC236}">
                  <a16:creationId xmlns:a16="http://schemas.microsoft.com/office/drawing/2014/main" id="{C72DCCD4-1ABC-414F-8383-85597B2750CC}"/>
                </a:ext>
              </a:extLst>
            </p:cNvPr>
            <p:cNvPicPr>
              <a:picLocks noChangeAspect="1"/>
            </p:cNvPicPr>
            <p:nvPr/>
          </p:nvPicPr>
          <p:blipFill>
            <a:blip r:embed="rId6"/>
            <a:stretch>
              <a:fillRect/>
            </a:stretch>
          </p:blipFill>
          <p:spPr>
            <a:xfrm>
              <a:off x="0" y="5856726"/>
              <a:ext cx="1132902" cy="1132902"/>
            </a:xfrm>
            <a:prstGeom prst="rect">
              <a:avLst/>
            </a:prstGeom>
          </p:spPr>
        </p:pic>
        <p:sp>
          <p:nvSpPr>
            <p:cNvPr id="13" name="TextBox 12">
              <a:extLst>
                <a:ext uri="{FF2B5EF4-FFF2-40B4-BE49-F238E27FC236}">
                  <a16:creationId xmlns:a16="http://schemas.microsoft.com/office/drawing/2014/main" id="{A08685F0-2912-4E64-8BDB-2F41A2BD638B}"/>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4131871203"/>
      </p:ext>
    </p:extLst>
  </p:cSld>
  <p:clrMapOvr>
    <a:masterClrMapping/>
  </p:clrMapOvr>
</p:sld>
</file>

<file path=ppt/theme/theme1.xml><?xml version="1.0" encoding="utf-8"?>
<a:theme xmlns:a="http://schemas.openxmlformats.org/drawingml/2006/main" name="Office Theme">
  <a:themeElements>
    <a:clrScheme name="RIDL">
      <a:dk1>
        <a:sysClr val="windowText" lastClr="000000"/>
      </a:dk1>
      <a:lt1>
        <a:sysClr val="window" lastClr="FFFFFF"/>
      </a:lt1>
      <a:dk2>
        <a:srgbClr val="454545"/>
      </a:dk2>
      <a:lt2>
        <a:srgbClr val="DFDBD5"/>
      </a:lt2>
      <a:accent1>
        <a:srgbClr val="C09FE9"/>
      </a:accent1>
      <a:accent2>
        <a:srgbClr val="FB93B6"/>
      </a:accent2>
      <a:accent3>
        <a:srgbClr val="0611A2"/>
      </a:accent3>
      <a:accent4>
        <a:srgbClr val="FFC000"/>
      </a:accent4>
      <a:accent5>
        <a:srgbClr val="CC0000"/>
      </a:accent5>
      <a:accent6>
        <a:srgbClr val="36907B"/>
      </a:accent6>
      <a:hlink>
        <a:srgbClr val="0611A2"/>
      </a:hlink>
      <a:folHlink>
        <a:srgbClr val="64119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950</Words>
  <Application>Microsoft Office PowerPoint</Application>
  <PresentationFormat>Widescreen</PresentationFormat>
  <Paragraphs>185</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Bodoni MT</vt:lpstr>
      <vt:lpstr>Calibri</vt:lpstr>
      <vt:lpstr>Calibri Light</vt:lpstr>
      <vt:lpstr>Roboto Mono Light</vt:lpstr>
      <vt:lpstr>Roboto Mono Light Bold</vt:lpstr>
      <vt:lpstr>Wingdings</vt:lpstr>
      <vt:lpstr>Office Theme</vt:lpstr>
      <vt:lpstr>Discovering gganimate:  Lessons learnt </vt:lpstr>
      <vt:lpstr>   </vt:lpstr>
      <vt:lpstr>PowerPoint Presentation</vt:lpstr>
      <vt:lpstr>Before we get started….</vt:lpstr>
      <vt:lpstr>Outline</vt:lpstr>
      <vt:lpstr>How to install gganimate</vt:lpstr>
      <vt:lpstr>When should you animate?</vt:lpstr>
      <vt:lpstr>What does gganimate do?</vt:lpstr>
      <vt:lpstr>What does gganimate do?</vt:lpstr>
      <vt:lpstr>How does gganimate work?</vt:lpstr>
      <vt:lpstr>Static plot to animated plot in 1 line of code</vt:lpstr>
      <vt:lpstr>Key features of gganimate:</vt:lpstr>
      <vt:lpstr>Key features of gganimate:</vt:lpstr>
      <vt:lpstr>Key features of gganimate:</vt:lpstr>
      <vt:lpstr>Key features of gganimate:</vt:lpstr>
      <vt:lpstr>Key features of gganimate:</vt:lpstr>
      <vt:lpstr>Key features of gganimate:</vt:lpstr>
      <vt:lpstr>Lesson #1</vt:lpstr>
      <vt:lpstr>Lesson #2</vt:lpstr>
      <vt:lpstr>Lessons #3 &amp; 3.5</vt:lpstr>
      <vt:lpstr>Code for the gap minder animations. Adapted from tutorial: https://www.datanovia.com/en/blog/gganimate-how-to-create-plots-with-beautiful-animation-in-r/</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gganimate</dc:title>
  <dc:creator>Rhetta Chappell</dc:creator>
  <cp:lastModifiedBy>Rhetta Chappell</cp:lastModifiedBy>
  <cp:revision>17</cp:revision>
  <dcterms:created xsi:type="dcterms:W3CDTF">2020-05-19T02:40:14Z</dcterms:created>
  <dcterms:modified xsi:type="dcterms:W3CDTF">2020-05-20T01:55:41Z</dcterms:modified>
</cp:coreProperties>
</file>